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68" r:id="rId2"/>
  </p:sldMasterIdLst>
  <p:notesMasterIdLst>
    <p:notesMasterId r:id="rId16"/>
  </p:notesMasterIdLst>
  <p:handoutMasterIdLst>
    <p:handoutMasterId r:id="rId17"/>
  </p:handoutMasterIdLst>
  <p:sldIdLst>
    <p:sldId id="303" r:id="rId3"/>
    <p:sldId id="319" r:id="rId4"/>
    <p:sldId id="288" r:id="rId5"/>
    <p:sldId id="312" r:id="rId6"/>
    <p:sldId id="833" r:id="rId7"/>
    <p:sldId id="577" r:id="rId8"/>
    <p:sldId id="837" r:id="rId9"/>
    <p:sldId id="838" r:id="rId10"/>
    <p:sldId id="839" r:id="rId11"/>
    <p:sldId id="840" r:id="rId12"/>
    <p:sldId id="841" r:id="rId13"/>
    <p:sldId id="842" r:id="rId14"/>
    <p:sldId id="843" r:id="rId15"/>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FFFFCC"/>
    <a:srgbClr val="CC9900"/>
    <a:srgbClr val="008000"/>
    <a:srgbClr val="A2D668"/>
    <a:srgbClr val="99CCFF"/>
    <a:srgbClr val="FFCCFF"/>
    <a:srgbClr val="99FF66"/>
    <a:srgbClr val="33CC33"/>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0" autoAdjust="0"/>
    <p:restoredTop sz="86410" autoAdjust="0"/>
  </p:normalViewPr>
  <p:slideViewPr>
    <p:cSldViewPr>
      <p:cViewPr varScale="1">
        <p:scale>
          <a:sx n="75" d="100"/>
          <a:sy n="75" d="100"/>
        </p:scale>
        <p:origin x="797"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1" d="100"/>
          <a:sy n="61" d="100"/>
        </p:scale>
        <p:origin x="3254" y="62"/>
      </p:cViewPr>
      <p:guideLst>
        <p:guide orient="horz" pos="3126"/>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8" y="0"/>
            <a:ext cx="2945659" cy="496331"/>
          </a:xfrm>
          <a:prstGeom prst="rect">
            <a:avLst/>
          </a:prstGeom>
        </p:spPr>
        <p:txBody>
          <a:bodyPr vert="horz" lIns="91357" tIns="45678" rIns="91357" bIns="4567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51" y="0"/>
            <a:ext cx="2945659" cy="496331"/>
          </a:xfrm>
          <a:prstGeom prst="rect">
            <a:avLst/>
          </a:prstGeom>
        </p:spPr>
        <p:txBody>
          <a:bodyPr vert="horz" lIns="91357" tIns="45678" rIns="91357" bIns="45678" rtlCol="0"/>
          <a:lstStyle>
            <a:lvl1pPr algn="r">
              <a:defRPr sz="1200"/>
            </a:lvl1pPr>
          </a:lstStyle>
          <a:p>
            <a:endParaRPr kumimoji="1" lang="ja-JP" altLang="en-US"/>
          </a:p>
        </p:txBody>
      </p:sp>
      <p:sp>
        <p:nvSpPr>
          <p:cNvPr id="4" name="フッター プレースホルダー 3"/>
          <p:cNvSpPr>
            <a:spLocks noGrp="1"/>
          </p:cNvSpPr>
          <p:nvPr>
            <p:ph type="ftr" sz="quarter" idx="2"/>
          </p:nvPr>
        </p:nvSpPr>
        <p:spPr>
          <a:xfrm>
            <a:off x="8" y="9428589"/>
            <a:ext cx="2945659" cy="496331"/>
          </a:xfrm>
          <a:prstGeom prst="rect">
            <a:avLst/>
          </a:prstGeom>
        </p:spPr>
        <p:txBody>
          <a:bodyPr vert="horz" lIns="91357" tIns="45678" rIns="91357" bIns="4567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51" y="9428589"/>
            <a:ext cx="2945659" cy="496331"/>
          </a:xfrm>
          <a:prstGeom prst="rect">
            <a:avLst/>
          </a:prstGeom>
        </p:spPr>
        <p:txBody>
          <a:bodyPr vert="horz" lIns="91357" tIns="45678" rIns="91357" bIns="45678" rtlCol="0" anchor="b"/>
          <a:lstStyle>
            <a:lvl1pPr algn="r">
              <a:defRPr sz="1200"/>
            </a:lvl1pPr>
          </a:lstStyle>
          <a:p>
            <a:fld id="{73DE5804-F2E5-42B7-A4D2-00FE20CCC89F}" type="slidenum">
              <a:rPr kumimoji="1" lang="ja-JP" altLang="en-US" smtClean="0"/>
              <a:t>‹#›</a:t>
            </a:fld>
            <a:endParaRPr kumimoji="1" lang="ja-JP" altLang="en-US"/>
          </a:p>
        </p:txBody>
      </p:sp>
    </p:spTree>
    <p:extLst>
      <p:ext uri="{BB962C8B-B14F-4D97-AF65-F5344CB8AC3E}">
        <p14:creationId xmlns:p14="http://schemas.microsoft.com/office/powerpoint/2010/main" val="1687689497"/>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8" y="0"/>
            <a:ext cx="2945659" cy="496331"/>
          </a:xfrm>
          <a:prstGeom prst="rect">
            <a:avLst/>
          </a:prstGeom>
        </p:spPr>
        <p:txBody>
          <a:bodyPr vert="horz" lIns="91357" tIns="45678" rIns="91357" bIns="4567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51" y="0"/>
            <a:ext cx="2945659" cy="496331"/>
          </a:xfrm>
          <a:prstGeom prst="rect">
            <a:avLst/>
          </a:prstGeom>
        </p:spPr>
        <p:txBody>
          <a:bodyPr vert="horz" lIns="91357" tIns="45678" rIns="91357" bIns="45678" rtlCol="0"/>
          <a:lstStyle>
            <a:lvl1pPr algn="r">
              <a:defRPr sz="1200"/>
            </a:lvl1pPr>
          </a:lstStyle>
          <a:p>
            <a:endParaRPr kumimoji="1" lang="ja-JP" altLang="en-US"/>
          </a:p>
        </p:txBody>
      </p:sp>
      <p:sp>
        <p:nvSpPr>
          <p:cNvPr id="4" name="スライド イメージ プレースホルダー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357" tIns="45678" rIns="91357" bIns="45678" rtlCol="0" anchor="ctr"/>
          <a:lstStyle/>
          <a:p>
            <a:endParaRPr lang="ja-JP" altLang="en-US"/>
          </a:p>
        </p:txBody>
      </p:sp>
      <p:sp>
        <p:nvSpPr>
          <p:cNvPr id="6" name="フッター プレースホルダー 5"/>
          <p:cNvSpPr>
            <a:spLocks noGrp="1"/>
          </p:cNvSpPr>
          <p:nvPr>
            <p:ph type="ftr" sz="quarter" idx="4"/>
          </p:nvPr>
        </p:nvSpPr>
        <p:spPr>
          <a:xfrm>
            <a:off x="8" y="9428589"/>
            <a:ext cx="2945659" cy="496331"/>
          </a:xfrm>
          <a:prstGeom prst="rect">
            <a:avLst/>
          </a:prstGeom>
        </p:spPr>
        <p:txBody>
          <a:bodyPr vert="horz" lIns="91357" tIns="45678" rIns="91357" bIns="4567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51" y="9428589"/>
            <a:ext cx="2945659" cy="496331"/>
          </a:xfrm>
          <a:prstGeom prst="rect">
            <a:avLst/>
          </a:prstGeom>
        </p:spPr>
        <p:txBody>
          <a:bodyPr vert="horz" lIns="91357" tIns="45678" rIns="91357" bIns="45678" rtlCol="0" anchor="b"/>
          <a:lstStyle>
            <a:lvl1pPr algn="r">
              <a:defRPr sz="1200"/>
            </a:lvl1pPr>
          </a:lstStyle>
          <a:p>
            <a:fld id="{433E975A-42FD-4ACC-AAA4-8B61DB6079F0}" type="slidenum">
              <a:rPr kumimoji="1" lang="ja-JP" altLang="en-US" smtClean="0"/>
              <a:t>‹#›</a:t>
            </a:fld>
            <a:endParaRPr kumimoji="1" lang="ja-JP" altLang="en-US"/>
          </a:p>
        </p:txBody>
      </p:sp>
      <p:sp>
        <p:nvSpPr>
          <p:cNvPr id="8" name="ノート プレースホルダー 7"/>
          <p:cNvSpPr>
            <a:spLocks noGrp="1"/>
          </p:cNvSpPr>
          <p:nvPr>
            <p:ph type="body" sz="quarter" idx="3"/>
          </p:nvPr>
        </p:nvSpPr>
        <p:spPr>
          <a:xfrm>
            <a:off x="679455" y="4714880"/>
            <a:ext cx="5438775" cy="4467225"/>
          </a:xfrm>
          <a:prstGeom prst="rect">
            <a:avLst/>
          </a:prstGeom>
        </p:spPr>
        <p:txBody>
          <a:bodyPr vert="horz" lIns="91371" tIns="45685" rIns="91371" bIns="45685" rtlCol="0"/>
          <a:lstStyle/>
          <a:p>
            <a:pPr lvl="0"/>
            <a:endParaRPr kumimoji="1" lang="ja-JP" altLang="en-US" dirty="0"/>
          </a:p>
        </p:txBody>
      </p:sp>
    </p:spTree>
    <p:extLst>
      <p:ext uri="{BB962C8B-B14F-4D97-AF65-F5344CB8AC3E}">
        <p14:creationId xmlns:p14="http://schemas.microsoft.com/office/powerpoint/2010/main" val="925742280"/>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vmlDrawing" Target="../drawings/vmlDrawing1.vml"/><Relationship Id="rId5" Type="http://schemas.openxmlformats.org/officeDocument/2006/relationships/image" Target="../media/image17.emf"/><Relationship Id="rId4" Type="http://schemas.openxmlformats.org/officeDocument/2006/relationships/package" Target="../embeddings/Microsoft_PowerPoint_____.sldx"/></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1EE8A502-6EDC-4CDF-AA0C-649F31CDAFE1}"/>
              </a:ext>
            </a:extLst>
          </p:cNvPr>
          <p:cNvSpPr>
            <a:spLocks noGrp="1"/>
          </p:cNvSpPr>
          <p:nvPr>
            <p:ph type="ftr" sz="quarter" idx="4"/>
          </p:nvPr>
        </p:nvSpPr>
        <p:spPr/>
        <p:txBody>
          <a:bodyPr/>
          <a:lstStyle/>
          <a:p>
            <a:endParaRPr kumimoji="1" lang="ja-JP" altLang="en-US"/>
          </a:p>
        </p:txBody>
      </p:sp>
    </p:spTree>
    <p:extLst>
      <p:ext uri="{BB962C8B-B14F-4D97-AF65-F5344CB8AC3E}">
        <p14:creationId xmlns:p14="http://schemas.microsoft.com/office/powerpoint/2010/main" val="962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Tree>
    <p:extLst>
      <p:ext uri="{BB962C8B-B14F-4D97-AF65-F5344CB8AC3E}">
        <p14:creationId xmlns:p14="http://schemas.microsoft.com/office/powerpoint/2010/main" val="2771289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Tree>
    <p:extLst>
      <p:ext uri="{BB962C8B-B14F-4D97-AF65-F5344CB8AC3E}">
        <p14:creationId xmlns:p14="http://schemas.microsoft.com/office/powerpoint/2010/main" val="4020015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Tree>
    <p:extLst>
      <p:ext uri="{BB962C8B-B14F-4D97-AF65-F5344CB8AC3E}">
        <p14:creationId xmlns:p14="http://schemas.microsoft.com/office/powerpoint/2010/main" val="602452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Tree>
    <p:extLst>
      <p:ext uri="{BB962C8B-B14F-4D97-AF65-F5344CB8AC3E}">
        <p14:creationId xmlns:p14="http://schemas.microsoft.com/office/powerpoint/2010/main" val="411530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Tree>
    <p:extLst>
      <p:ext uri="{BB962C8B-B14F-4D97-AF65-F5344CB8AC3E}">
        <p14:creationId xmlns:p14="http://schemas.microsoft.com/office/powerpoint/2010/main" val="2885337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Tree>
    <p:extLst>
      <p:ext uri="{BB962C8B-B14F-4D97-AF65-F5344CB8AC3E}">
        <p14:creationId xmlns:p14="http://schemas.microsoft.com/office/powerpoint/2010/main" val="1368709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Tree>
    <p:extLst>
      <p:ext uri="{BB962C8B-B14F-4D97-AF65-F5344CB8AC3E}">
        <p14:creationId xmlns:p14="http://schemas.microsoft.com/office/powerpoint/2010/main" val="3200187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Tree>
    <p:extLst>
      <p:ext uri="{BB962C8B-B14F-4D97-AF65-F5344CB8AC3E}">
        <p14:creationId xmlns:p14="http://schemas.microsoft.com/office/powerpoint/2010/main" val="3202759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60875" cy="3346450"/>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7FB667E1-E601-4AAF-B95C-B25720D70A60}" type="slidenum">
              <a:rPr lang="en-US" altLang="ja-JP" smtClean="0"/>
              <a:t>6</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ヘッダー プレースホルダー 5"/>
          <p:cNvSpPr>
            <a:spLocks noGrp="1"/>
          </p:cNvSpPr>
          <p:nvPr>
            <p:ph type="hdr" sz="quarter" idx="12"/>
          </p:nvPr>
        </p:nvSpPr>
        <p:spPr/>
        <p:txBody>
          <a:bodyPr/>
          <a:lstStyle/>
          <a:p>
            <a:endParaRPr kumimoji="1" lang="ja-JP" altLang="en-US"/>
          </a:p>
        </p:txBody>
      </p:sp>
    </p:spTree>
    <p:extLst>
      <p:ext uri="{BB962C8B-B14F-4D97-AF65-F5344CB8AC3E}">
        <p14:creationId xmlns:p14="http://schemas.microsoft.com/office/powerpoint/2010/main" val="2414377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Tree>
    <p:extLst>
      <p:ext uri="{BB962C8B-B14F-4D97-AF65-F5344CB8AC3E}">
        <p14:creationId xmlns:p14="http://schemas.microsoft.com/office/powerpoint/2010/main" val="2137026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Tree>
    <p:extLst>
      <p:ext uri="{BB962C8B-B14F-4D97-AF65-F5344CB8AC3E}">
        <p14:creationId xmlns:p14="http://schemas.microsoft.com/office/powerpoint/2010/main" val="3766448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679768" y="4885148"/>
            <a:ext cx="5438140" cy="4296993"/>
          </a:xfrm>
        </p:spPr>
        <p:txBody>
          <a:bodyPr/>
          <a:lstStyle/>
          <a:p>
            <a:pPr defTabSz="881861">
              <a:defRPr/>
            </a:pPr>
            <a:endParaRPr lang="ja-JP" altLang="ja-JP" dirty="0"/>
          </a:p>
        </p:txBody>
      </p:sp>
      <p:sp>
        <p:nvSpPr>
          <p:cNvPr id="4" name="スライド番号プレースホルダー 3"/>
          <p:cNvSpPr>
            <a:spLocks noGrp="1"/>
          </p:cNvSpPr>
          <p:nvPr>
            <p:ph type="sldNum" sz="quarter" idx="10"/>
          </p:nvPr>
        </p:nvSpPr>
        <p:spPr/>
        <p:txBody>
          <a:bodyPr/>
          <a:lstStyle/>
          <a:p>
            <a:fld id="{5FADF94E-CA8A-4837-9C9D-0767B122BBF8}" type="slidenum">
              <a:rPr kumimoji="1" lang="ja-JP" altLang="en-US" smtClean="0"/>
              <a:t>9</a:t>
            </a:fld>
            <a:endParaRPr kumimoji="1" lang="ja-JP" altLang="en-US"/>
          </a:p>
        </p:txBody>
      </p:sp>
      <p:graphicFrame>
        <p:nvGraphicFramePr>
          <p:cNvPr id="2" name="オブジェクト 1"/>
          <p:cNvGraphicFramePr>
            <a:graphicFrameLocks noChangeAspect="1"/>
          </p:cNvGraphicFramePr>
          <p:nvPr/>
        </p:nvGraphicFramePr>
        <p:xfrm>
          <a:off x="317860" y="1033070"/>
          <a:ext cx="6040805" cy="3720766"/>
        </p:xfrm>
        <a:graphic>
          <a:graphicData uri="http://schemas.openxmlformats.org/presentationml/2006/ole">
            <mc:AlternateContent xmlns:mc="http://schemas.openxmlformats.org/markup-compatibility/2006">
              <mc:Choice xmlns:v="urn:schemas-microsoft-com:vml" Requires="v">
                <p:oleObj spid="_x0000_s1029" name="Slide" r:id="rId4" imgW="6094506" imgH="3427643" progId="PowerPoint.Slide.12">
                  <p:embed/>
                </p:oleObj>
              </mc:Choice>
              <mc:Fallback>
                <p:oleObj name="Slide" r:id="rId4" imgW="6094506" imgH="3427643" progId="PowerPoint.Slide.12">
                  <p:embed/>
                  <p:pic>
                    <p:nvPicPr>
                      <p:cNvPr id="2" name="オブジェクト 1"/>
                      <p:cNvPicPr/>
                      <p:nvPr/>
                    </p:nvPicPr>
                    <p:blipFill>
                      <a:blip r:embed="rId5"/>
                      <a:stretch>
                        <a:fillRect/>
                      </a:stretch>
                    </p:blipFill>
                    <p:spPr>
                      <a:xfrm>
                        <a:off x="317860" y="1033070"/>
                        <a:ext cx="6040805" cy="3720766"/>
                      </a:xfrm>
                      <a:prstGeom prst="rect">
                        <a:avLst/>
                      </a:prstGeom>
                    </p:spPr>
                  </p:pic>
                </p:oleObj>
              </mc:Fallback>
            </mc:AlternateContent>
          </a:graphicData>
        </a:graphic>
      </p:graphicFrame>
      <p:sp>
        <p:nvSpPr>
          <p:cNvPr id="5" name="フッター プレースホルダー 4"/>
          <p:cNvSpPr>
            <a:spLocks noGrp="1"/>
          </p:cNvSpPr>
          <p:nvPr>
            <p:ph type="ftr" sz="quarter" idx="11"/>
          </p:nvPr>
        </p:nvSpPr>
        <p:spPr/>
        <p:txBody>
          <a:bodyPr/>
          <a:lstStyle/>
          <a:p>
            <a:endParaRPr kumimoji="1" lang="ja-JP" altLang="en-US" dirty="0"/>
          </a:p>
        </p:txBody>
      </p:sp>
      <p:sp>
        <p:nvSpPr>
          <p:cNvPr id="6" name="ヘッダー プレースホルダー 5"/>
          <p:cNvSpPr>
            <a:spLocks noGrp="1"/>
          </p:cNvSpPr>
          <p:nvPr>
            <p:ph type="hdr" sz="quarter" idx="12"/>
          </p:nvPr>
        </p:nvSpPr>
        <p:spPr/>
        <p:txBody>
          <a:bodyPr/>
          <a:lstStyle/>
          <a:p>
            <a:endParaRPr kumimoji="1" lang="ja-JP" altLang="en-US"/>
          </a:p>
        </p:txBody>
      </p:sp>
    </p:spTree>
    <p:extLst>
      <p:ext uri="{BB962C8B-B14F-4D97-AF65-F5344CB8AC3E}">
        <p14:creationId xmlns:p14="http://schemas.microsoft.com/office/powerpoint/2010/main" val="4248160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6B04C54F-8C86-49C9-8BB2-3FA88C91BDF7}" type="datetimeFigureOut">
              <a:rPr kumimoji="1" lang="ja-JP" altLang="en-US" smtClean="0"/>
              <a:t>2023/6/26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269E811-CDA0-437B-B5E1-3AD5024B7812}"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6B04C54F-8C86-49C9-8BB2-3FA88C91BDF7}" type="datetimeFigureOut">
              <a:rPr kumimoji="1" lang="ja-JP" altLang="en-US" smtClean="0"/>
              <a:t>2023/6/26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69E811-CDA0-437B-B5E1-3AD5024B7812}"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6B04C54F-8C86-49C9-8BB2-3FA88C91BDF7}" type="datetimeFigureOut">
              <a:rPr kumimoji="1" lang="ja-JP" altLang="en-US" smtClean="0"/>
              <a:t>2023/6/26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69E811-CDA0-437B-B5E1-3AD5024B7812}" type="slidenum">
              <a:rPr kumimoji="1" lang="ja-JP" altLang="en-US" smtClean="0"/>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47B1FD7-4B58-4F38-908E-57F8809C73CD}" type="datetimeFigureOut">
              <a:rPr lang="ja-JP" altLang="en-US" smtClean="0">
                <a:solidFill>
                  <a:srgbClr val="073E87"/>
                </a:solidFill>
              </a:rPr>
              <a:pPr/>
              <a:t>2023/6/26</a:t>
            </a:fld>
            <a:endParaRPr lang="ja-JP" altLang="en-US">
              <a:solidFill>
                <a:srgbClr val="073E87"/>
              </a:solidFill>
            </a:endParaRPr>
          </a:p>
        </p:txBody>
      </p:sp>
      <p:sp>
        <p:nvSpPr>
          <p:cNvPr id="5" name="Footer Placeholder 4"/>
          <p:cNvSpPr>
            <a:spLocks noGrp="1"/>
          </p:cNvSpPr>
          <p:nvPr>
            <p:ph type="ftr" sz="quarter" idx="11"/>
          </p:nvPr>
        </p:nvSpPr>
        <p:spPr/>
        <p:txBody>
          <a:bodyPr/>
          <a:lstStyle/>
          <a:p>
            <a:endParaRPr lang="ja-JP" altLang="en-US">
              <a:solidFill>
                <a:srgbClr val="073E87"/>
              </a:solidFill>
            </a:endParaRP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2AAEA5A5-1A7C-431C-BB17-A2DC5635FA46}"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1798262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47B1FD7-4B58-4F38-908E-57F8809C73CD}" type="datetimeFigureOut">
              <a:rPr lang="ja-JP" altLang="en-US" smtClean="0">
                <a:solidFill>
                  <a:srgbClr val="073E87"/>
                </a:solidFill>
              </a:rPr>
              <a:pPr/>
              <a:t>2023/6/26</a:t>
            </a:fld>
            <a:endParaRPr lang="ja-JP" altLang="en-US">
              <a:solidFill>
                <a:srgbClr val="073E87"/>
              </a:solidFill>
            </a:endParaRPr>
          </a:p>
        </p:txBody>
      </p:sp>
      <p:sp>
        <p:nvSpPr>
          <p:cNvPr id="5" name="Footer Placeholder 4"/>
          <p:cNvSpPr>
            <a:spLocks noGrp="1"/>
          </p:cNvSpPr>
          <p:nvPr>
            <p:ph type="ftr" sz="quarter" idx="11"/>
          </p:nvPr>
        </p:nvSpPr>
        <p:spPr/>
        <p:txBody>
          <a:bodyPr/>
          <a:lstStyle/>
          <a:p>
            <a:endParaRPr lang="ja-JP" altLang="en-US">
              <a:solidFill>
                <a:srgbClr val="073E87"/>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AAEA5A5-1A7C-431C-BB17-A2DC5635FA46}"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3131036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47B1FD7-4B58-4F38-908E-57F8809C73CD}" type="datetimeFigureOut">
              <a:rPr lang="ja-JP" altLang="en-US" smtClean="0">
                <a:solidFill>
                  <a:srgbClr val="073E87"/>
                </a:solidFill>
              </a:rPr>
              <a:pPr/>
              <a:t>2023/6/26</a:t>
            </a:fld>
            <a:endParaRPr lang="ja-JP" altLang="en-US">
              <a:solidFill>
                <a:srgbClr val="073E87"/>
              </a:solidFill>
            </a:endParaRPr>
          </a:p>
        </p:txBody>
      </p:sp>
      <p:sp>
        <p:nvSpPr>
          <p:cNvPr id="5" name="Footer Placeholder 4"/>
          <p:cNvSpPr>
            <a:spLocks noGrp="1"/>
          </p:cNvSpPr>
          <p:nvPr>
            <p:ph type="ftr" sz="quarter" idx="11"/>
          </p:nvPr>
        </p:nvSpPr>
        <p:spPr/>
        <p:txBody>
          <a:bodyPr/>
          <a:lstStyle/>
          <a:p>
            <a:endParaRPr lang="ja-JP" altLang="en-US">
              <a:solidFill>
                <a:srgbClr val="073E87"/>
              </a:solidFill>
            </a:endParaRP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2AAEA5A5-1A7C-431C-BB17-A2DC5635FA46}"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1354840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47B1FD7-4B58-4F38-908E-57F8809C73CD}" type="datetimeFigureOut">
              <a:rPr lang="ja-JP" altLang="en-US" smtClean="0">
                <a:solidFill>
                  <a:srgbClr val="073E87"/>
                </a:solidFill>
              </a:rPr>
              <a:pPr/>
              <a:t>2023/6/26</a:t>
            </a:fld>
            <a:endParaRPr lang="ja-JP" altLang="en-US">
              <a:solidFill>
                <a:srgbClr val="073E87"/>
              </a:solidFill>
            </a:endParaRPr>
          </a:p>
        </p:txBody>
      </p:sp>
      <p:sp>
        <p:nvSpPr>
          <p:cNvPr id="6" name="Footer Placeholder 5"/>
          <p:cNvSpPr>
            <a:spLocks noGrp="1"/>
          </p:cNvSpPr>
          <p:nvPr>
            <p:ph type="ftr" sz="quarter" idx="11"/>
          </p:nvPr>
        </p:nvSpPr>
        <p:spPr/>
        <p:txBody>
          <a:bodyPr/>
          <a:lstStyle/>
          <a:p>
            <a:endParaRPr lang="ja-JP" altLang="en-US">
              <a:solidFill>
                <a:srgbClr val="073E87"/>
              </a:solidFill>
            </a:endParaRP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2AAEA5A5-1A7C-431C-BB17-A2DC5635FA46}"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4204192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47B1FD7-4B58-4F38-908E-57F8809C73CD}" type="datetimeFigureOut">
              <a:rPr lang="ja-JP" altLang="en-US" smtClean="0">
                <a:solidFill>
                  <a:srgbClr val="073E87"/>
                </a:solidFill>
              </a:rPr>
              <a:pPr/>
              <a:t>2023/6/26</a:t>
            </a:fld>
            <a:endParaRPr lang="ja-JP" altLang="en-US">
              <a:solidFill>
                <a:srgbClr val="073E87"/>
              </a:solidFill>
            </a:endParaRPr>
          </a:p>
        </p:txBody>
      </p:sp>
      <p:sp>
        <p:nvSpPr>
          <p:cNvPr id="8" name="Footer Placeholder 7"/>
          <p:cNvSpPr>
            <a:spLocks noGrp="1"/>
          </p:cNvSpPr>
          <p:nvPr>
            <p:ph type="ftr" sz="quarter" idx="11"/>
          </p:nvPr>
        </p:nvSpPr>
        <p:spPr/>
        <p:txBody>
          <a:bodyPr/>
          <a:lstStyle/>
          <a:p>
            <a:endParaRPr lang="ja-JP" altLang="en-US">
              <a:solidFill>
                <a:srgbClr val="073E87"/>
              </a:solidFill>
            </a:endParaRP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2AAEA5A5-1A7C-431C-BB17-A2DC5635FA46}"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1844253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47B1FD7-4B58-4F38-908E-57F8809C73CD}" type="datetimeFigureOut">
              <a:rPr lang="ja-JP" altLang="en-US" smtClean="0">
                <a:solidFill>
                  <a:srgbClr val="073E87"/>
                </a:solidFill>
              </a:rPr>
              <a:pPr/>
              <a:t>2023/6/26</a:t>
            </a:fld>
            <a:endParaRPr lang="ja-JP" altLang="en-US">
              <a:solidFill>
                <a:srgbClr val="073E87"/>
              </a:solidFill>
            </a:endParaRPr>
          </a:p>
        </p:txBody>
      </p:sp>
      <p:sp>
        <p:nvSpPr>
          <p:cNvPr id="4" name="Footer Placeholder 3"/>
          <p:cNvSpPr>
            <a:spLocks noGrp="1"/>
          </p:cNvSpPr>
          <p:nvPr>
            <p:ph type="ftr" sz="quarter" idx="11"/>
          </p:nvPr>
        </p:nvSpPr>
        <p:spPr/>
        <p:txBody>
          <a:bodyPr/>
          <a:lstStyle/>
          <a:p>
            <a:endParaRPr lang="ja-JP" altLang="en-US">
              <a:solidFill>
                <a:srgbClr val="073E87"/>
              </a:solidFill>
            </a:endParaRP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AAEA5A5-1A7C-431C-BB17-A2DC5635FA46}"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444349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7B1FD7-4B58-4F38-908E-57F8809C73CD}" type="datetimeFigureOut">
              <a:rPr lang="ja-JP" altLang="en-US" smtClean="0">
                <a:solidFill>
                  <a:srgbClr val="073E87"/>
                </a:solidFill>
              </a:rPr>
              <a:pPr/>
              <a:t>2023/6/26</a:t>
            </a:fld>
            <a:endParaRPr lang="ja-JP" altLang="en-US">
              <a:solidFill>
                <a:srgbClr val="073E87"/>
              </a:solidFill>
            </a:endParaRPr>
          </a:p>
        </p:txBody>
      </p:sp>
      <p:sp>
        <p:nvSpPr>
          <p:cNvPr id="3" name="Footer Placeholder 2"/>
          <p:cNvSpPr>
            <a:spLocks noGrp="1"/>
          </p:cNvSpPr>
          <p:nvPr>
            <p:ph type="ftr" sz="quarter" idx="11"/>
          </p:nvPr>
        </p:nvSpPr>
        <p:spPr/>
        <p:txBody>
          <a:bodyPr/>
          <a:lstStyle/>
          <a:p>
            <a:endParaRPr lang="ja-JP" altLang="en-US">
              <a:solidFill>
                <a:srgbClr val="073E87"/>
              </a:solidFill>
            </a:endParaRP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AAEA5A5-1A7C-431C-BB17-A2DC5635FA46}"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2158353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ja-JP" altLang="en-US"/>
              <a:t>マスター タイトルの書式設定</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47B1FD7-4B58-4F38-908E-57F8809C73CD}" type="datetimeFigureOut">
              <a:rPr lang="ja-JP" altLang="en-US" smtClean="0">
                <a:solidFill>
                  <a:srgbClr val="073E87"/>
                </a:solidFill>
              </a:rPr>
              <a:pPr/>
              <a:t>2023/6/26</a:t>
            </a:fld>
            <a:endParaRPr lang="ja-JP" altLang="en-US">
              <a:solidFill>
                <a:srgbClr val="073E87"/>
              </a:solidFill>
            </a:endParaRPr>
          </a:p>
        </p:txBody>
      </p:sp>
      <p:sp>
        <p:nvSpPr>
          <p:cNvPr id="6" name="Footer Placeholder 5"/>
          <p:cNvSpPr>
            <a:spLocks noGrp="1"/>
          </p:cNvSpPr>
          <p:nvPr>
            <p:ph type="ftr" sz="quarter" idx="11"/>
          </p:nvPr>
        </p:nvSpPr>
        <p:spPr/>
        <p:txBody>
          <a:bodyPr/>
          <a:lstStyle/>
          <a:p>
            <a:endParaRPr lang="ja-JP" altLang="en-US">
              <a:solidFill>
                <a:srgbClr val="073E87"/>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AAEA5A5-1A7C-431C-BB17-A2DC5635FA46}"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3569826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B04C54F-8C86-49C9-8BB2-3FA88C91BDF7}" type="datetimeFigureOut">
              <a:rPr kumimoji="1" lang="ja-JP" altLang="en-US" smtClean="0"/>
              <a:t>2023/6/26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269E811-CDA0-437B-B5E1-3AD5024B7812}" type="slidenum">
              <a:rPr kumimoji="1" lang="ja-JP" altLang="en-US" smtClean="0"/>
              <a:t>‹#›</a:t>
            </a:fld>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47B1FD7-4B58-4F38-908E-57F8809C73CD}" type="datetimeFigureOut">
              <a:rPr lang="ja-JP" altLang="en-US" smtClean="0">
                <a:solidFill>
                  <a:srgbClr val="073E87"/>
                </a:solidFill>
              </a:rPr>
              <a:pPr/>
              <a:t>2023/6/26</a:t>
            </a:fld>
            <a:endParaRPr lang="ja-JP" altLang="en-US">
              <a:solidFill>
                <a:srgbClr val="073E87"/>
              </a:solidFill>
            </a:endParaRPr>
          </a:p>
        </p:txBody>
      </p:sp>
      <p:sp>
        <p:nvSpPr>
          <p:cNvPr id="6" name="Footer Placeholder 5"/>
          <p:cNvSpPr>
            <a:spLocks noGrp="1"/>
          </p:cNvSpPr>
          <p:nvPr>
            <p:ph type="ftr" sz="quarter" idx="11"/>
          </p:nvPr>
        </p:nvSpPr>
        <p:spPr/>
        <p:txBody>
          <a:bodyPr/>
          <a:lstStyle/>
          <a:p>
            <a:endParaRPr lang="ja-JP" altLang="en-US">
              <a:solidFill>
                <a:srgbClr val="073E87"/>
              </a:solidFill>
            </a:endParaRP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AAEA5A5-1A7C-431C-BB17-A2DC5635FA46}"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979007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B04C54F-8C86-49C9-8BB2-3FA88C91BDF7}" type="datetimeFigureOut">
              <a:rPr kumimoji="1" lang="ja-JP" altLang="en-US" smtClean="0"/>
              <a:t>2023/6/26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269E811-CDA0-437B-B5E1-3AD5024B7812}" type="slidenum">
              <a:rPr kumimoji="1" lang="ja-JP" altLang="en-US" smtClean="0"/>
              <a:t>‹#›</a:t>
            </a:fld>
            <a:endParaRPr kumimoji="1" lang="ja-JP" altLang="en-US"/>
          </a:p>
        </p:txBody>
      </p:sp>
    </p:spTree>
    <p:extLst>
      <p:ext uri="{BB962C8B-B14F-4D97-AF65-F5344CB8AC3E}">
        <p14:creationId xmlns:p14="http://schemas.microsoft.com/office/powerpoint/2010/main" val="1404696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6B04C54F-8C86-49C9-8BB2-3FA88C91BDF7}" type="datetimeFigureOut">
              <a:rPr kumimoji="1" lang="ja-JP" altLang="en-US" smtClean="0"/>
              <a:t>2023/6/26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269E811-CDA0-437B-B5E1-3AD5024B7812}" type="slidenum">
              <a:rPr kumimoji="1" lang="ja-JP" altLang="en-US" smtClean="0"/>
              <a:t>‹#›</a:t>
            </a:fld>
            <a:endParaRPr kumimoji="1" lang="ja-JP" alt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75769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6B04C54F-8C86-49C9-8BB2-3FA88C91BDF7}" type="datetimeFigureOut">
              <a:rPr kumimoji="1" lang="ja-JP" altLang="en-US" smtClean="0"/>
              <a:t>2023/6/26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269E811-CDA0-437B-B5E1-3AD5024B7812}" type="slidenum">
              <a:rPr kumimoji="1" lang="ja-JP" altLang="en-US" smtClean="0"/>
              <a:t>‹#›</a:t>
            </a:fld>
            <a:endParaRPr kumimoji="1" lang="ja-JP" altLang="en-US"/>
          </a:p>
        </p:txBody>
      </p:sp>
    </p:spTree>
    <p:extLst>
      <p:ext uri="{BB962C8B-B14F-4D97-AF65-F5344CB8AC3E}">
        <p14:creationId xmlns:p14="http://schemas.microsoft.com/office/powerpoint/2010/main" val="1442345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6B04C54F-8C86-49C9-8BB2-3FA88C91BDF7}" type="datetimeFigureOut">
              <a:rPr kumimoji="1" lang="ja-JP" altLang="en-US" smtClean="0"/>
              <a:t>2023/6/26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269E811-CDA0-437B-B5E1-3AD5024B7812}" type="slidenum">
              <a:rPr kumimoji="1" lang="ja-JP" altLang="en-US" smtClean="0"/>
              <a:t>‹#›</a:t>
            </a:fld>
            <a:endParaRPr kumimoji="1" lang="ja-JP" alt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44039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ja-JP" altLang="en-US"/>
              <a:t>マスター タイトルの書式設定</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ja-JP" altLang="en-US"/>
              <a:t>マスター テキストの書式設定</a:t>
            </a:r>
          </a:p>
        </p:txBody>
      </p:sp>
      <p:sp>
        <p:nvSpPr>
          <p:cNvPr id="5" name="Date Placeholder 4"/>
          <p:cNvSpPr>
            <a:spLocks noGrp="1"/>
          </p:cNvSpPr>
          <p:nvPr>
            <p:ph type="dt" sz="half" idx="10"/>
          </p:nvPr>
        </p:nvSpPr>
        <p:spPr/>
        <p:txBody>
          <a:bodyPr/>
          <a:lstStyle/>
          <a:p>
            <a:fld id="{6B04C54F-8C86-49C9-8BB2-3FA88C91BDF7}" type="datetimeFigureOut">
              <a:rPr kumimoji="1" lang="ja-JP" altLang="en-US" smtClean="0"/>
              <a:t>2023/6/26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269E811-CDA0-437B-B5E1-3AD5024B7812}" type="slidenum">
              <a:rPr kumimoji="1" lang="ja-JP" altLang="en-US" smtClean="0"/>
              <a:t>‹#›</a:t>
            </a:fld>
            <a:endParaRPr kumimoji="1" lang="ja-JP" altLang="en-US"/>
          </a:p>
        </p:txBody>
      </p:sp>
    </p:spTree>
    <p:extLst>
      <p:ext uri="{BB962C8B-B14F-4D97-AF65-F5344CB8AC3E}">
        <p14:creationId xmlns:p14="http://schemas.microsoft.com/office/powerpoint/2010/main" val="2646467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47B1FD7-4B58-4F38-908E-57F8809C73CD}" type="datetimeFigureOut">
              <a:rPr lang="ja-JP" altLang="en-US" smtClean="0">
                <a:solidFill>
                  <a:srgbClr val="073E87"/>
                </a:solidFill>
              </a:rPr>
              <a:pPr/>
              <a:t>2023/6/26</a:t>
            </a:fld>
            <a:endParaRPr lang="ja-JP" altLang="en-US">
              <a:solidFill>
                <a:srgbClr val="073E87"/>
              </a:solidFill>
            </a:endParaRPr>
          </a:p>
        </p:txBody>
      </p:sp>
      <p:sp>
        <p:nvSpPr>
          <p:cNvPr id="5" name="Footer Placeholder 4"/>
          <p:cNvSpPr>
            <a:spLocks noGrp="1"/>
          </p:cNvSpPr>
          <p:nvPr>
            <p:ph type="ftr" sz="quarter" idx="11"/>
          </p:nvPr>
        </p:nvSpPr>
        <p:spPr/>
        <p:txBody>
          <a:bodyPr/>
          <a:lstStyle/>
          <a:p>
            <a:endParaRPr lang="ja-JP" altLang="en-US">
              <a:solidFill>
                <a:srgbClr val="073E87"/>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AAEA5A5-1A7C-431C-BB17-A2DC5635FA46}"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81831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47B1FD7-4B58-4F38-908E-57F8809C73CD}" type="datetimeFigureOut">
              <a:rPr lang="ja-JP" altLang="en-US" smtClean="0">
                <a:solidFill>
                  <a:srgbClr val="073E87"/>
                </a:solidFill>
              </a:rPr>
              <a:pPr/>
              <a:t>2023/6/26</a:t>
            </a:fld>
            <a:endParaRPr lang="ja-JP" altLang="en-US">
              <a:solidFill>
                <a:srgbClr val="073E87"/>
              </a:solidFill>
            </a:endParaRPr>
          </a:p>
        </p:txBody>
      </p:sp>
      <p:sp>
        <p:nvSpPr>
          <p:cNvPr id="5" name="Footer Placeholder 4"/>
          <p:cNvSpPr>
            <a:spLocks noGrp="1"/>
          </p:cNvSpPr>
          <p:nvPr>
            <p:ph type="ftr" sz="quarter" idx="11"/>
          </p:nvPr>
        </p:nvSpPr>
        <p:spPr/>
        <p:txBody>
          <a:bodyPr/>
          <a:lstStyle/>
          <a:p>
            <a:endParaRPr lang="ja-JP" altLang="en-US">
              <a:solidFill>
                <a:srgbClr val="073E87"/>
              </a:solidFill>
            </a:endParaRP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AAEA5A5-1A7C-431C-BB17-A2DC5635FA46}"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3520987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6"/>
          <p:cNvSpPr>
            <a:spLocks noGrp="1"/>
          </p:cNvSpPr>
          <p:nvPr>
            <p:ph type="dt" sz="half" idx="10"/>
          </p:nvPr>
        </p:nvSpPr>
        <p:spPr/>
        <p:txBody>
          <a:bodyPr/>
          <a:lstStyle/>
          <a:p>
            <a:fld id="{6B04C54F-8C86-49C9-8BB2-3FA88C91BDF7}" type="datetimeFigureOut">
              <a:rPr kumimoji="1" lang="ja-JP" altLang="en-US" smtClean="0"/>
              <a:t>2023/6/26</a:t>
            </a:fld>
            <a:endParaRPr kumimoji="1" lang="ja-JP" altLang="en-US"/>
          </a:p>
        </p:txBody>
      </p:sp>
      <p:sp>
        <p:nvSpPr>
          <p:cNvPr id="8" name="Slide Number Placeholder 7"/>
          <p:cNvSpPr>
            <a:spLocks noGrp="1"/>
          </p:cNvSpPr>
          <p:nvPr>
            <p:ph type="sldNum" sz="quarter" idx="11"/>
          </p:nvPr>
        </p:nvSpPr>
        <p:spPr/>
        <p:txBody>
          <a:bodyPr/>
          <a:lstStyle/>
          <a:p>
            <a:fld id="{D269E811-CDA0-437B-B5E1-3AD5024B7812}" type="slidenum">
              <a:rPr kumimoji="1" lang="ja-JP" altLang="en-US" smtClean="0"/>
              <a:t>‹#›</a:t>
            </a:fld>
            <a:endParaRPr kumimoji="1" lang="ja-JP" altLang="en-US"/>
          </a:p>
        </p:txBody>
      </p:sp>
      <p:sp>
        <p:nvSpPr>
          <p:cNvPr id="9" name="Footer Placeholder 8"/>
          <p:cNvSpPr>
            <a:spLocks noGrp="1"/>
          </p:cNvSpPr>
          <p:nvPr>
            <p:ph type="ftr" sz="quarter" idx="12"/>
          </p:nvPr>
        </p:nvSpPr>
        <p:spPr/>
        <p:txBody>
          <a:bodyPr/>
          <a:lstStyle/>
          <a:p>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B04C54F-8C86-49C9-8BB2-3FA88C91BDF7}" type="datetimeFigureOut">
              <a:rPr kumimoji="1" lang="ja-JP" altLang="en-US" smtClean="0"/>
              <a:t>2023/6/26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269E811-CDA0-437B-B5E1-3AD5024B7812}"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ja-JP" altLang="en-US"/>
              <a:t>マスター テキストの書式設定</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B04C54F-8C86-49C9-8BB2-3FA88C91BDF7}" type="datetimeFigureOut">
              <a:rPr kumimoji="1" lang="ja-JP" altLang="en-US" smtClean="0"/>
              <a:t>2023/6/26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269E811-CDA0-437B-B5E1-3AD5024B7812}"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6B04C54F-8C86-49C9-8BB2-3FA88C91BDF7}" type="datetimeFigureOut">
              <a:rPr kumimoji="1" lang="ja-JP" altLang="en-US" smtClean="0"/>
              <a:t>2023/6/26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269E811-CDA0-437B-B5E1-3AD5024B7812}"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04C54F-8C86-49C9-8BB2-3FA88C91BDF7}" type="datetimeFigureOut">
              <a:rPr kumimoji="1" lang="ja-JP" altLang="en-US" smtClean="0"/>
              <a:t>2023/6/26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269E811-CDA0-437B-B5E1-3AD5024B7812}"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B04C54F-8C86-49C9-8BB2-3FA88C91BDF7}" type="datetimeFigureOut">
              <a:rPr kumimoji="1" lang="ja-JP" altLang="en-US" smtClean="0"/>
              <a:t>2023/6/26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269E811-CDA0-437B-B5E1-3AD5024B7812}" type="slidenum">
              <a:rPr kumimoji="1" lang="ja-JP" altLang="en-US" smtClean="0"/>
              <a:t>‹#›</a:t>
            </a:fld>
            <a:endParaRPr kumimoji="1" lang="ja-JP" altLang="en-US"/>
          </a:p>
        </p:txBody>
      </p:sp>
      <p:sp>
        <p:nvSpPr>
          <p:cNvPr id="8" name="Title 7"/>
          <p:cNvSpPr>
            <a:spLocks noGrp="1"/>
          </p:cNvSpPr>
          <p:nvPr>
            <p:ph type="title"/>
          </p:nvPr>
        </p:nvSpPr>
        <p:spPr/>
        <p:txBody>
          <a:bodyPr/>
          <a:lstStyle/>
          <a:p>
            <a:r>
              <a:rPr lang="ja-JP" altLang="en-US"/>
              <a:t>マスター タイトルの書式設定</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B04C54F-8C86-49C9-8BB2-3FA88C91BDF7}" type="datetimeFigureOut">
              <a:rPr kumimoji="1" lang="ja-JP" altLang="en-US" smtClean="0"/>
              <a:t>2023/6/26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D269E811-CDA0-437B-B5E1-3AD5024B7812}" type="slidenum">
              <a:rPr kumimoji="1" lang="ja-JP" altLang="en-US" smtClean="0"/>
              <a:t>‹#›</a:t>
            </a:fld>
            <a:endParaRPr kumimoji="1" lang="ja-JP" alt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ja-JP" altLang="en-US"/>
              <a:t>マスター タイトルの書式設定</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6B04C54F-8C86-49C9-8BB2-3FA88C91BDF7}" type="datetimeFigureOut">
              <a:rPr kumimoji="1" lang="ja-JP" altLang="en-US" smtClean="0"/>
              <a:t>2023/6/26</a:t>
            </a:fld>
            <a:endParaRPr kumimoji="1" lang="ja-JP" altLang="en-US"/>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kumimoji="1" lang="ja-JP" altLang="en-US"/>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D269E811-CDA0-437B-B5E1-3AD5024B7812}" type="slidenum">
              <a:rPr kumimoji="1" lang="ja-JP" altLang="en-US" smtClean="0"/>
              <a:t>‹#›</a:t>
            </a:fld>
            <a:endParaRPr kumimoji="1" lang="ja-JP" alt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kumimoji="1"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kumimoji="1"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kumimoji="1"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kumimoji="1"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kumimoji="1"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kumimoji="1"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kumimoji="1"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kumimoji="1"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kumimoji="1" sz="16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6B04C54F-8C86-49C9-8BB2-3FA88C91BDF7}" type="datetimeFigureOut">
              <a:rPr kumimoji="1" lang="ja-JP" altLang="en-US" smtClean="0"/>
              <a:t>2023/6/26</a:t>
            </a:fld>
            <a:endParaRPr kumimoji="1" lang="ja-JP" alt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269E811-CDA0-437B-B5E1-3AD5024B7812}" type="slidenum">
              <a:rPr kumimoji="1" lang="ja-JP" altLang="en-US" smtClean="0"/>
              <a:t>‹#›</a:t>
            </a:fld>
            <a:endParaRPr kumimoji="1" lang="ja-JP" altLang="en-US"/>
          </a:p>
        </p:txBody>
      </p:sp>
    </p:spTree>
    <p:extLst>
      <p:ext uri="{BB962C8B-B14F-4D97-AF65-F5344CB8AC3E}">
        <p14:creationId xmlns:p14="http://schemas.microsoft.com/office/powerpoint/2010/main" val="168140493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Lst>
  <p:txStyles>
    <p:titleStyle>
      <a:lvl1pPr algn="l" defTabSz="457200" rtl="0" eaLnBrk="1" latinLnBrk="0" hangingPunct="1">
        <a:spcBef>
          <a:spcPct val="0"/>
        </a:spcBef>
        <a:buNone/>
        <a:defRPr kumimoji="1" sz="3600" kern="1200">
          <a:solidFill>
            <a:schemeClr val="tx1">
              <a:lumMod val="85000"/>
              <a:lumOff val="15000"/>
            </a:schemeClr>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kumimoji="1"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kumimoji="1"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kumimoji="1"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kumimoji="1"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emf"/><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hyperlink" Target="https://1.bp.blogspot.com/-Ml5c4sluF30/V2ub4EJruII/AAAAAAAA7s4/zXQF19zFCcwC-4ABVNYJgXLpZZxLb8mVwCLcB/s800/job_jushinryou_syukin.p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9512" y="476672"/>
            <a:ext cx="8784976" cy="1512168"/>
          </a:xfrm>
        </p:spPr>
        <p:txBody>
          <a:bodyPr>
            <a:noAutofit/>
          </a:bodyPr>
          <a:lstStyle/>
          <a:p>
            <a:r>
              <a:rPr lang="ja-JP" altLang="en-US" dirty="0"/>
              <a:t/>
            </a:r>
            <a:br>
              <a:rPr lang="ja-JP" altLang="en-US" dirty="0"/>
            </a:br>
            <a:r>
              <a:rPr lang="ja-JP" altLang="en-US" dirty="0"/>
              <a:t> </a:t>
            </a:r>
            <a:r>
              <a:rPr lang="ja-JP" altLang="en-US" sz="2400" dirty="0">
                <a:latin typeface="ＭＳ Ｐゴシック" panose="020B0600070205080204" pitchFamily="50" charset="-128"/>
                <a:ea typeface="ＭＳ Ｐゴシック" panose="020B0600070205080204" pitchFamily="50" charset="-128"/>
              </a:rPr>
              <a:t>第５９回社会福祉セミナー    令和５年７月９日</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日）</a:t>
            </a:r>
            <a:br>
              <a:rPr lang="ja-JP" altLang="en-US"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　　　　　講座③「攻めの公助」の事例に学ぶ</a:t>
            </a:r>
            <a:r>
              <a:rPr lang="en-US" altLang="ja-JP" sz="2400" dirty="0">
                <a:latin typeface="ＭＳ Ｐゴシック" panose="020B0600070205080204" pitchFamily="50" charset="-128"/>
                <a:ea typeface="ＭＳ Ｐゴシック" panose="020B0600070205080204" pitchFamily="50" charset="-128"/>
              </a:rPr>
              <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　　　　　　　　　　　　　　　　～ 自治体行政における挑戦 ～</a:t>
            </a:r>
            <a:endParaRPr kumimoji="1" lang="ja-JP" altLang="en-US" sz="2400" b="1" dirty="0">
              <a:latin typeface="ＭＳ Ｐゴシック" panose="020B0600070205080204" pitchFamily="50" charset="-128"/>
              <a:ea typeface="ＭＳ Ｐゴシック" panose="020B0600070205080204" pitchFamily="50" charset="-128"/>
            </a:endParaRPr>
          </a:p>
        </p:txBody>
      </p:sp>
      <p:sp>
        <p:nvSpPr>
          <p:cNvPr id="4" name="テキスト ボックス 3"/>
          <p:cNvSpPr txBox="1"/>
          <p:nvPr/>
        </p:nvSpPr>
        <p:spPr>
          <a:xfrm>
            <a:off x="1675894" y="5543633"/>
            <a:ext cx="7272808" cy="830997"/>
          </a:xfrm>
          <a:prstGeom prst="rect">
            <a:avLst/>
          </a:prstGeom>
          <a:noFill/>
        </p:spPr>
        <p:txBody>
          <a:bodyPr wrap="square" rtlCol="0">
            <a:spAutoFit/>
          </a:bodyPr>
          <a:lstStyle/>
          <a:p>
            <a:r>
              <a:rPr lang="ja-JP" altLang="en-US" sz="2400" dirty="0">
                <a:solidFill>
                  <a:srgbClr val="002060"/>
                </a:solidFill>
                <a:latin typeface="HGSｺﾞｼｯｸM" panose="020B0600000000000000" pitchFamily="50" charset="-128"/>
                <a:ea typeface="HGSｺﾞｼｯｸM" panose="020B0600000000000000" pitchFamily="50" charset="-128"/>
              </a:rPr>
              <a:t>港区保健福祉支援部高齢者支援課</a:t>
            </a:r>
            <a:endParaRPr lang="en-US" altLang="ja-JP" sz="2400" dirty="0">
              <a:solidFill>
                <a:srgbClr val="002060"/>
              </a:solidFill>
              <a:latin typeface="HGSｺﾞｼｯｸM" panose="020B0600000000000000" pitchFamily="50" charset="-128"/>
              <a:ea typeface="HGSｺﾞｼｯｸM" panose="020B0600000000000000" pitchFamily="50" charset="-128"/>
            </a:endParaRPr>
          </a:p>
          <a:p>
            <a:r>
              <a:rPr lang="ja-JP" altLang="en-US" sz="2400" dirty="0">
                <a:solidFill>
                  <a:srgbClr val="002060"/>
                </a:solidFill>
                <a:latin typeface="HGSｺﾞｼｯｸM" panose="020B0600000000000000" pitchFamily="50" charset="-128"/>
                <a:ea typeface="HGSｺﾞｼｯｸM" panose="020B0600000000000000" pitchFamily="50" charset="-128"/>
              </a:rPr>
              <a:t>　　　　　　　　　高齢者福祉係長  　藤 田　智</a:t>
            </a:r>
            <a:endParaRPr lang="ja-JP" altLang="en-US" sz="3200" dirty="0">
              <a:solidFill>
                <a:srgbClr val="002060"/>
              </a:solidFill>
              <a:latin typeface="HGS明朝E" panose="02020900000000000000" pitchFamily="18" charset="-128"/>
              <a:ea typeface="HGS明朝E" panose="02020900000000000000" pitchFamily="18" charset="-128"/>
            </a:endParaRPr>
          </a:p>
        </p:txBody>
      </p:sp>
      <p:pic>
        <p:nvPicPr>
          <p:cNvPr id="3" name="図 2">
            <a:extLst>
              <a:ext uri="{FF2B5EF4-FFF2-40B4-BE49-F238E27FC236}">
                <a16:creationId xmlns:a16="http://schemas.microsoft.com/office/drawing/2014/main" id="{F79B3BD9-2E32-43DC-B981-1EB1BDADE927}"/>
              </a:ext>
            </a:extLst>
          </p:cNvPr>
          <p:cNvPicPr>
            <a:picLocks noChangeAspect="1"/>
          </p:cNvPicPr>
          <p:nvPr/>
        </p:nvPicPr>
        <p:blipFill>
          <a:blip r:embed="rId3"/>
          <a:stretch>
            <a:fillRect/>
          </a:stretch>
        </p:blipFill>
        <p:spPr>
          <a:xfrm>
            <a:off x="4716016" y="2492896"/>
            <a:ext cx="4015060" cy="2546681"/>
          </a:xfrm>
          <a:prstGeom prst="rect">
            <a:avLst/>
          </a:prstGeom>
        </p:spPr>
      </p:pic>
      <p:sp>
        <p:nvSpPr>
          <p:cNvPr id="9" name="テキスト ボックス 8">
            <a:extLst>
              <a:ext uri="{FF2B5EF4-FFF2-40B4-BE49-F238E27FC236}">
                <a16:creationId xmlns:a16="http://schemas.microsoft.com/office/drawing/2014/main" id="{AC7E6778-49B0-49B6-B9AF-F391AD081051}"/>
              </a:ext>
            </a:extLst>
          </p:cNvPr>
          <p:cNvSpPr txBox="1"/>
          <p:nvPr/>
        </p:nvSpPr>
        <p:spPr>
          <a:xfrm>
            <a:off x="8571195" y="6374630"/>
            <a:ext cx="319762" cy="307777"/>
          </a:xfrm>
          <a:prstGeom prst="rect">
            <a:avLst/>
          </a:prstGeom>
          <a:noFill/>
        </p:spPr>
        <p:txBody>
          <a:bodyPr wrap="square" rtlCol="0">
            <a:spAutoFit/>
          </a:bodyPr>
          <a:lstStyle/>
          <a:p>
            <a:r>
              <a:rPr lang="ja-JP" altLang="en-US" sz="1400" dirty="0">
                <a:solidFill>
                  <a:prstClr val="black"/>
                </a:solidFill>
                <a:latin typeface="BIZ UDPゴシック" panose="020B0400000000000000" pitchFamily="50" charset="-128"/>
                <a:ea typeface="BIZ UDPゴシック" panose="020B0400000000000000" pitchFamily="50" charset="-128"/>
              </a:rPr>
              <a:t>１</a:t>
            </a:r>
          </a:p>
        </p:txBody>
      </p:sp>
    </p:spTree>
    <p:extLst>
      <p:ext uri="{BB962C8B-B14F-4D97-AF65-F5344CB8AC3E}">
        <p14:creationId xmlns:p14="http://schemas.microsoft.com/office/powerpoint/2010/main" val="10724191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3607AD-1D28-479A-9A01-7420BFD2D508}"/>
              </a:ext>
            </a:extLst>
          </p:cNvPr>
          <p:cNvSpPr txBox="1">
            <a:spLocks/>
          </p:cNvSpPr>
          <p:nvPr/>
        </p:nvSpPr>
        <p:spPr>
          <a:xfrm>
            <a:off x="251520" y="188640"/>
            <a:ext cx="8640960" cy="584775"/>
          </a:xfrm>
          <a:prstGeom prst="rect">
            <a:avLst/>
          </a:prstGeom>
          <a:solidFill>
            <a:schemeClr val="accent1">
              <a:lumMod val="40000"/>
              <a:lumOff val="60000"/>
            </a:schemeClr>
          </a:solidFill>
        </p:spPr>
        <p:txBody>
          <a:bodyPr vert="horz" lIns="91440" tIns="45720" rIns="91440" bIns="45720" rtlCol="0" anchor="ctr">
            <a:noAutofit/>
          </a:bodyPr>
          <a:lstStyle>
            <a:lvl1pPr algn="l" defTabSz="914400" rtl="0" eaLnBrk="1" latinLnBrk="0" hangingPunct="1">
              <a:spcBef>
                <a:spcPct val="0"/>
              </a:spcBef>
              <a:buNone/>
              <a:defRPr kumimoji="1" sz="3600" kern="1200" cap="all" spc="-60" baseline="0">
                <a:solidFill>
                  <a:schemeClr val="tx2"/>
                </a:solidFill>
                <a:latin typeface="+mj-lt"/>
                <a:ea typeface="+mj-ea"/>
                <a:cs typeface="+mj-cs"/>
              </a:defRPr>
            </a:lvl1pPr>
          </a:lstStyle>
          <a:p>
            <a:r>
              <a:rPr lang="ja-JP" altLang="en-US" sz="2400" b="1" dirty="0">
                <a:solidFill>
                  <a:schemeClr val="tx1"/>
                </a:solidFill>
                <a:latin typeface="UD デジタル 教科書体 NK-B" panose="02020700000000000000" pitchFamily="18" charset="-128"/>
                <a:ea typeface="UD デジタル 教科書体 NK-B" panose="02020700000000000000" pitchFamily="18" charset="-128"/>
              </a:rPr>
              <a:t>３　港区の地域包括ケアの推進の取組</a:t>
            </a:r>
          </a:p>
        </p:txBody>
      </p:sp>
      <p:pic>
        <p:nvPicPr>
          <p:cNvPr id="4" name="図 3">
            <a:extLst>
              <a:ext uri="{FF2B5EF4-FFF2-40B4-BE49-F238E27FC236}">
                <a16:creationId xmlns:a16="http://schemas.microsoft.com/office/drawing/2014/main" id="{42521680-5201-4378-98D9-6B60CAC0BF7E}"/>
              </a:ext>
            </a:extLst>
          </p:cNvPr>
          <p:cNvPicPr>
            <a:picLocks noChangeAspect="1"/>
          </p:cNvPicPr>
          <p:nvPr/>
        </p:nvPicPr>
        <p:blipFill>
          <a:blip r:embed="rId3"/>
          <a:stretch>
            <a:fillRect/>
          </a:stretch>
        </p:blipFill>
        <p:spPr>
          <a:xfrm>
            <a:off x="716986" y="980728"/>
            <a:ext cx="7710028" cy="5202833"/>
          </a:xfrm>
          <a:prstGeom prst="rect">
            <a:avLst/>
          </a:prstGeom>
        </p:spPr>
      </p:pic>
      <p:sp>
        <p:nvSpPr>
          <p:cNvPr id="5" name="テキスト ボックス 4">
            <a:extLst>
              <a:ext uri="{FF2B5EF4-FFF2-40B4-BE49-F238E27FC236}">
                <a16:creationId xmlns:a16="http://schemas.microsoft.com/office/drawing/2014/main" id="{93931CAB-08E7-4062-8B3D-6B23217E4CC8}"/>
              </a:ext>
            </a:extLst>
          </p:cNvPr>
          <p:cNvSpPr txBox="1"/>
          <p:nvPr/>
        </p:nvSpPr>
        <p:spPr>
          <a:xfrm>
            <a:off x="5292080" y="6183561"/>
            <a:ext cx="3744416" cy="276999"/>
          </a:xfrm>
          <a:prstGeom prst="rect">
            <a:avLst/>
          </a:prstGeom>
          <a:noFill/>
        </p:spPr>
        <p:txBody>
          <a:bodyPr wrap="square" rtlCol="0">
            <a:spAutoFit/>
          </a:bodyPr>
          <a:lstStyle/>
          <a:p>
            <a:r>
              <a:rPr kumimoji="1" lang="ja-JP" altLang="en-US" sz="1200" b="1" dirty="0"/>
              <a:t>出典：港区地域保健福祉計画（令和</a:t>
            </a:r>
            <a:r>
              <a:rPr kumimoji="1" lang="en-US" altLang="ja-JP" sz="1200" b="1" dirty="0"/>
              <a:t>3</a:t>
            </a:r>
            <a:r>
              <a:rPr kumimoji="1" lang="ja-JP" altLang="en-US" sz="1200" b="1" dirty="0"/>
              <a:t>年</a:t>
            </a:r>
            <a:r>
              <a:rPr kumimoji="1" lang="en-US" altLang="ja-JP" sz="1200" b="1" dirty="0"/>
              <a:t>2</a:t>
            </a:r>
            <a:r>
              <a:rPr kumimoji="1" lang="ja-JP" altLang="en-US" sz="1200" b="1" dirty="0"/>
              <a:t>月）</a:t>
            </a:r>
          </a:p>
        </p:txBody>
      </p:sp>
      <p:sp>
        <p:nvSpPr>
          <p:cNvPr id="6" name="テキスト ボックス 5">
            <a:extLst>
              <a:ext uri="{FF2B5EF4-FFF2-40B4-BE49-F238E27FC236}">
                <a16:creationId xmlns:a16="http://schemas.microsoft.com/office/drawing/2014/main" id="{37053F1A-559E-4177-BDD7-4D1054A007F4}"/>
              </a:ext>
            </a:extLst>
          </p:cNvPr>
          <p:cNvSpPr txBox="1"/>
          <p:nvPr/>
        </p:nvSpPr>
        <p:spPr>
          <a:xfrm>
            <a:off x="8427014" y="6238888"/>
            <a:ext cx="439713" cy="307777"/>
          </a:xfrm>
          <a:prstGeom prst="rect">
            <a:avLst/>
          </a:prstGeom>
          <a:noFill/>
        </p:spPr>
        <p:txBody>
          <a:bodyPr wrap="square" rtlCol="0">
            <a:spAutoFit/>
          </a:bodyPr>
          <a:lstStyle/>
          <a:p>
            <a:r>
              <a:rPr lang="ja-JP" altLang="en-US" sz="1400" dirty="0">
                <a:solidFill>
                  <a:prstClr val="black"/>
                </a:solidFill>
                <a:latin typeface="BIZ UDPゴシック" panose="020B0400000000000000" pitchFamily="50" charset="-128"/>
                <a:ea typeface="BIZ UDPゴシック" panose="020B0400000000000000" pitchFamily="50" charset="-128"/>
              </a:rPr>
              <a:t>１０</a:t>
            </a:r>
          </a:p>
        </p:txBody>
      </p:sp>
    </p:spTree>
    <p:extLst>
      <p:ext uri="{BB962C8B-B14F-4D97-AF65-F5344CB8AC3E}">
        <p14:creationId xmlns:p14="http://schemas.microsoft.com/office/powerpoint/2010/main" val="39730755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F7E15024-3FBE-4515-9EFF-B12244450688}"/>
              </a:ext>
            </a:extLst>
          </p:cNvPr>
          <p:cNvSpPr txBox="1">
            <a:spLocks/>
          </p:cNvSpPr>
          <p:nvPr/>
        </p:nvSpPr>
        <p:spPr>
          <a:xfrm>
            <a:off x="725987" y="1043839"/>
            <a:ext cx="7930782" cy="1953113"/>
          </a:xfrm>
          <a:prstGeom prst="rect">
            <a:avLst/>
          </a:prstGeom>
          <a:solidFill>
            <a:schemeClr val="accent4">
              <a:lumMod val="20000"/>
              <a:lumOff val="80000"/>
            </a:schemeClr>
          </a:solidFill>
        </p:spPr>
        <p:txBody>
          <a:bodyPr vert="horz" lIns="91440" tIns="45720" rIns="91440" bIns="45720" rtlCol="0" anchor="b">
            <a:noAutofit/>
          </a:bodyPr>
          <a:lstStyle>
            <a:lvl1pPr algn="l" defTabSz="914400" rtl="0" eaLnBrk="1" latinLnBrk="0" hangingPunct="1">
              <a:spcBef>
                <a:spcPct val="0"/>
              </a:spcBef>
              <a:buNone/>
              <a:defRPr kumimoji="1" sz="3600" kern="1200" cap="all" spc="-60" baseline="0">
                <a:solidFill>
                  <a:schemeClr val="tx2"/>
                </a:solidFill>
                <a:latin typeface="+mj-lt"/>
                <a:ea typeface="+mj-ea"/>
                <a:cs typeface="+mj-cs"/>
              </a:defRPr>
            </a:lvl1pPr>
          </a:lstStyle>
          <a:p>
            <a:r>
              <a:rPr lang="ja-JP" altLang="en-US" sz="1800" dirty="0">
                <a:solidFill>
                  <a:srgbClr val="0070C0"/>
                </a:solidFill>
              </a:rPr>
              <a:t>　</a:t>
            </a:r>
            <a:r>
              <a:rPr lang="ja-JP" altLang="en-US" sz="1600" dirty="0">
                <a:solidFill>
                  <a:srgbClr val="0070C0"/>
                </a:solidFill>
              </a:rPr>
              <a:t> 家族構成や地域社会の変容等により、福祉に関する法律や制度の改正が進む一方、制度の対象とならない生活課題への対応や複合的な課題を抱える世帯への対応など、行政需要の多様化かつ複雑化に伴い、高齢、障害、子ども、生活困窮等の福祉分野ごとの支援では対応が困難なケースが浮き彫りになっています。</a:t>
            </a:r>
          </a:p>
          <a:p>
            <a:r>
              <a:rPr lang="ja-JP" altLang="en-US" sz="1600" dirty="0">
                <a:solidFill>
                  <a:srgbClr val="0070C0"/>
                </a:solidFill>
              </a:rPr>
              <a:t>　区は、</a:t>
            </a:r>
            <a:r>
              <a:rPr lang="ja-JP" altLang="en-US" sz="1600" b="1" u="sng" dirty="0">
                <a:solidFill>
                  <a:srgbClr val="FF0000"/>
                </a:solidFill>
              </a:rPr>
              <a:t>これまでの総合支所による福祉分野ごとのサービス提供や相談体制</a:t>
            </a:r>
            <a:r>
              <a:rPr lang="ja-JP" altLang="en-US" sz="1600" dirty="0">
                <a:solidFill>
                  <a:srgbClr val="0070C0"/>
                </a:solidFill>
              </a:rPr>
              <a:t>から、</a:t>
            </a:r>
            <a:r>
              <a:rPr lang="ja-JP" altLang="en-US" sz="1600" b="1" u="sng" dirty="0">
                <a:solidFill>
                  <a:srgbClr val="FF0000"/>
                </a:solidFill>
              </a:rPr>
              <a:t>分野横断的に対応する仕組みに転換</a:t>
            </a:r>
            <a:r>
              <a:rPr lang="ja-JP" altLang="en-US" sz="1600" dirty="0">
                <a:solidFill>
                  <a:srgbClr val="0070C0"/>
                </a:solidFill>
              </a:rPr>
              <a:t>し、福祉相談を包括的に捉え対応する機能を備えた福祉総合窓口の設置をめざすこととしました。　</a:t>
            </a:r>
          </a:p>
        </p:txBody>
      </p:sp>
      <p:sp>
        <p:nvSpPr>
          <p:cNvPr id="5" name="タイトル 1">
            <a:extLst>
              <a:ext uri="{FF2B5EF4-FFF2-40B4-BE49-F238E27FC236}">
                <a16:creationId xmlns:a16="http://schemas.microsoft.com/office/drawing/2014/main" id="{988CFD6F-716A-47AA-B39B-24DAAC38D81C}"/>
              </a:ext>
            </a:extLst>
          </p:cNvPr>
          <p:cNvSpPr txBox="1">
            <a:spLocks/>
          </p:cNvSpPr>
          <p:nvPr/>
        </p:nvSpPr>
        <p:spPr>
          <a:xfrm>
            <a:off x="539552" y="198093"/>
            <a:ext cx="5791200" cy="395962"/>
          </a:xfrm>
          <a:prstGeom prst="rect">
            <a:avLst/>
          </a:prstGeom>
        </p:spPr>
        <p:txBody>
          <a:bodyPr vert="horz" lIns="91440" tIns="45720" rIns="91440" bIns="45720" rtlCol="0" anchor="b">
            <a:normAutofit fontScale="97500" lnSpcReduction="10000"/>
          </a:bodyPr>
          <a:lstStyle>
            <a:lvl1pPr algn="l" defTabSz="914400" rtl="0" eaLnBrk="1" latinLnBrk="0" hangingPunct="1">
              <a:spcBef>
                <a:spcPct val="0"/>
              </a:spcBef>
              <a:buNone/>
              <a:defRPr kumimoji="1" sz="3600" kern="1200" cap="all" spc="-60" baseline="0">
                <a:solidFill>
                  <a:schemeClr val="tx2"/>
                </a:solidFill>
                <a:latin typeface="+mj-lt"/>
                <a:ea typeface="+mj-ea"/>
                <a:cs typeface="+mj-cs"/>
              </a:defRPr>
            </a:lvl1pPr>
          </a:lstStyle>
          <a:p>
            <a:r>
              <a:rPr lang="ja-JP" altLang="en-US" sz="2000" dirty="0"/>
              <a:t>福祉総合窓口の設置について</a:t>
            </a:r>
          </a:p>
        </p:txBody>
      </p:sp>
      <p:sp>
        <p:nvSpPr>
          <p:cNvPr id="7" name="正方形/長方形 6">
            <a:extLst>
              <a:ext uri="{FF2B5EF4-FFF2-40B4-BE49-F238E27FC236}">
                <a16:creationId xmlns:a16="http://schemas.microsoft.com/office/drawing/2014/main" id="{ECBB7D1A-3F2B-4B11-961B-A426F62BAEF2}"/>
              </a:ext>
            </a:extLst>
          </p:cNvPr>
          <p:cNvSpPr/>
          <p:nvPr/>
        </p:nvSpPr>
        <p:spPr>
          <a:xfrm>
            <a:off x="725987" y="818721"/>
            <a:ext cx="1465794" cy="369332"/>
          </a:xfrm>
          <a:prstGeom prst="rect">
            <a:avLst/>
          </a:prstGeom>
          <a:solidFill>
            <a:schemeClr val="accent2">
              <a:lumMod val="40000"/>
              <a:lumOff val="60000"/>
            </a:schemeClr>
          </a:solidFill>
        </p:spPr>
        <p:txBody>
          <a:bodyPr wrap="square">
            <a:spAutoFit/>
          </a:bodyPr>
          <a:lstStyle/>
          <a:p>
            <a:r>
              <a:rPr lang="ja-JP" altLang="en-US" dirty="0"/>
              <a:t>経　　過</a:t>
            </a:r>
          </a:p>
        </p:txBody>
      </p:sp>
      <p:pic>
        <p:nvPicPr>
          <p:cNvPr id="9" name="図 8">
            <a:extLst>
              <a:ext uri="{FF2B5EF4-FFF2-40B4-BE49-F238E27FC236}">
                <a16:creationId xmlns:a16="http://schemas.microsoft.com/office/drawing/2014/main" id="{C95CD46D-583A-46A5-B970-14CD6D77BC00}"/>
              </a:ext>
            </a:extLst>
          </p:cNvPr>
          <p:cNvPicPr>
            <a:picLocks noChangeAspect="1"/>
          </p:cNvPicPr>
          <p:nvPr/>
        </p:nvPicPr>
        <p:blipFill>
          <a:blip r:embed="rId3"/>
          <a:stretch>
            <a:fillRect/>
          </a:stretch>
        </p:blipFill>
        <p:spPr>
          <a:xfrm>
            <a:off x="725987" y="3222070"/>
            <a:ext cx="4278061" cy="3097036"/>
          </a:xfrm>
          <a:prstGeom prst="rect">
            <a:avLst/>
          </a:prstGeom>
        </p:spPr>
      </p:pic>
      <p:sp>
        <p:nvSpPr>
          <p:cNvPr id="12" name="テキスト ボックス 11">
            <a:extLst>
              <a:ext uri="{FF2B5EF4-FFF2-40B4-BE49-F238E27FC236}">
                <a16:creationId xmlns:a16="http://schemas.microsoft.com/office/drawing/2014/main" id="{576C8F83-B95D-4FF5-91C6-FB4782428BCD}"/>
              </a:ext>
            </a:extLst>
          </p:cNvPr>
          <p:cNvSpPr txBox="1"/>
          <p:nvPr/>
        </p:nvSpPr>
        <p:spPr>
          <a:xfrm>
            <a:off x="5076056" y="3573016"/>
            <a:ext cx="3888432" cy="1569660"/>
          </a:xfrm>
          <a:prstGeom prst="rect">
            <a:avLst/>
          </a:prstGeom>
          <a:solidFill>
            <a:schemeClr val="accent5">
              <a:lumMod val="20000"/>
              <a:lumOff val="80000"/>
            </a:schemeClr>
          </a:solidFill>
        </p:spPr>
        <p:txBody>
          <a:bodyPr wrap="square" rtlCol="0">
            <a:spAutoFit/>
          </a:bodyPr>
          <a:lstStyle/>
          <a:p>
            <a:r>
              <a:rPr lang="ja-JP" altLang="en-US" sz="1600" dirty="0">
                <a:highlight>
                  <a:srgbClr val="FFFF00"/>
                </a:highlight>
              </a:rPr>
              <a:t>区がめざす福祉総合窓口</a:t>
            </a:r>
          </a:p>
          <a:p>
            <a:endParaRPr lang="en-US" altLang="ja-JP" sz="1600" dirty="0"/>
          </a:p>
          <a:p>
            <a:r>
              <a:rPr lang="ja-JP" altLang="en-US" sz="1600" dirty="0"/>
              <a:t>　１　ワンストップで確実な支援に繋ぐ！</a:t>
            </a:r>
          </a:p>
          <a:p>
            <a:r>
              <a:rPr lang="ja-JP" altLang="en-US" sz="1600" dirty="0"/>
              <a:t>　２　相談者だけでなく、世帯まるごと支援　　</a:t>
            </a:r>
            <a:endParaRPr lang="en-US" altLang="ja-JP" sz="1600" dirty="0"/>
          </a:p>
          <a:p>
            <a:r>
              <a:rPr lang="ja-JP" altLang="en-US" sz="1600" dirty="0"/>
              <a:t>　　　する！</a:t>
            </a:r>
          </a:p>
          <a:p>
            <a:r>
              <a:rPr lang="ja-JP" altLang="en-US" sz="1600" dirty="0"/>
              <a:t>　３　多機関・多職種が連携して支援する！</a:t>
            </a:r>
            <a:endParaRPr kumimoji="1" lang="ja-JP" altLang="en-US" sz="1600" dirty="0"/>
          </a:p>
        </p:txBody>
      </p:sp>
      <p:sp>
        <p:nvSpPr>
          <p:cNvPr id="8" name="テキスト ボックス 7">
            <a:extLst>
              <a:ext uri="{FF2B5EF4-FFF2-40B4-BE49-F238E27FC236}">
                <a16:creationId xmlns:a16="http://schemas.microsoft.com/office/drawing/2014/main" id="{E966E5AF-81B5-4F47-9182-FD95D8A2635F}"/>
              </a:ext>
            </a:extLst>
          </p:cNvPr>
          <p:cNvSpPr txBox="1"/>
          <p:nvPr/>
        </p:nvSpPr>
        <p:spPr>
          <a:xfrm>
            <a:off x="8427014" y="6238888"/>
            <a:ext cx="439713" cy="307777"/>
          </a:xfrm>
          <a:prstGeom prst="rect">
            <a:avLst/>
          </a:prstGeom>
          <a:noFill/>
        </p:spPr>
        <p:txBody>
          <a:bodyPr wrap="square" rtlCol="0">
            <a:spAutoFit/>
          </a:bodyPr>
          <a:lstStyle/>
          <a:p>
            <a:r>
              <a:rPr lang="ja-JP" altLang="en-US" sz="1400" dirty="0">
                <a:solidFill>
                  <a:prstClr val="black"/>
                </a:solidFill>
                <a:latin typeface="BIZ UDPゴシック" panose="020B0400000000000000" pitchFamily="50" charset="-128"/>
                <a:ea typeface="BIZ UDPゴシック" panose="020B0400000000000000" pitchFamily="50" charset="-128"/>
              </a:rPr>
              <a:t>１１</a:t>
            </a:r>
          </a:p>
        </p:txBody>
      </p:sp>
    </p:spTree>
    <p:extLst>
      <p:ext uri="{BB962C8B-B14F-4D97-AF65-F5344CB8AC3E}">
        <p14:creationId xmlns:p14="http://schemas.microsoft.com/office/powerpoint/2010/main" val="7442288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4157934-358E-400A-9AAA-5322058C19AE}"/>
              </a:ext>
            </a:extLst>
          </p:cNvPr>
          <p:cNvPicPr>
            <a:picLocks noChangeAspect="1"/>
          </p:cNvPicPr>
          <p:nvPr/>
        </p:nvPicPr>
        <p:blipFill rotWithShape="1">
          <a:blip r:embed="rId3"/>
          <a:srcRect t="3753" b="6253"/>
          <a:stretch/>
        </p:blipFill>
        <p:spPr>
          <a:xfrm>
            <a:off x="611560" y="728601"/>
            <a:ext cx="8208912" cy="5400798"/>
          </a:xfrm>
          <a:prstGeom prst="rect">
            <a:avLst/>
          </a:prstGeom>
        </p:spPr>
      </p:pic>
      <p:sp>
        <p:nvSpPr>
          <p:cNvPr id="3" name="テキスト ボックス 2">
            <a:extLst>
              <a:ext uri="{FF2B5EF4-FFF2-40B4-BE49-F238E27FC236}">
                <a16:creationId xmlns:a16="http://schemas.microsoft.com/office/drawing/2014/main" id="{DA7B7839-82B3-422C-ACE9-8FA05F83AAEF}"/>
              </a:ext>
            </a:extLst>
          </p:cNvPr>
          <p:cNvSpPr txBox="1"/>
          <p:nvPr/>
        </p:nvSpPr>
        <p:spPr>
          <a:xfrm>
            <a:off x="8427014" y="6238888"/>
            <a:ext cx="439713" cy="307777"/>
          </a:xfrm>
          <a:prstGeom prst="rect">
            <a:avLst/>
          </a:prstGeom>
          <a:noFill/>
        </p:spPr>
        <p:txBody>
          <a:bodyPr wrap="square" rtlCol="0">
            <a:spAutoFit/>
          </a:bodyPr>
          <a:lstStyle/>
          <a:p>
            <a:r>
              <a:rPr lang="ja-JP" altLang="en-US" sz="1400" dirty="0">
                <a:solidFill>
                  <a:prstClr val="black"/>
                </a:solidFill>
                <a:latin typeface="BIZ UDPゴシック" panose="020B0400000000000000" pitchFamily="50" charset="-128"/>
                <a:ea typeface="BIZ UDPゴシック" panose="020B0400000000000000" pitchFamily="50" charset="-128"/>
              </a:rPr>
              <a:t>１２</a:t>
            </a:r>
          </a:p>
        </p:txBody>
      </p:sp>
    </p:spTree>
    <p:extLst>
      <p:ext uri="{BB962C8B-B14F-4D97-AF65-F5344CB8AC3E}">
        <p14:creationId xmlns:p14="http://schemas.microsoft.com/office/powerpoint/2010/main" val="17491470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6198AC9-6207-4A74-8EC9-2686411FE240}"/>
              </a:ext>
            </a:extLst>
          </p:cNvPr>
          <p:cNvPicPr>
            <a:picLocks noChangeAspect="1"/>
          </p:cNvPicPr>
          <p:nvPr/>
        </p:nvPicPr>
        <p:blipFill>
          <a:blip r:embed="rId3"/>
          <a:stretch>
            <a:fillRect/>
          </a:stretch>
        </p:blipFill>
        <p:spPr>
          <a:xfrm>
            <a:off x="899592" y="2325073"/>
            <a:ext cx="2304256" cy="3024336"/>
          </a:xfrm>
          <a:prstGeom prst="rect">
            <a:avLst/>
          </a:prstGeom>
        </p:spPr>
      </p:pic>
      <p:sp>
        <p:nvSpPr>
          <p:cNvPr id="6" name="タイトル 1">
            <a:extLst>
              <a:ext uri="{FF2B5EF4-FFF2-40B4-BE49-F238E27FC236}">
                <a16:creationId xmlns:a16="http://schemas.microsoft.com/office/drawing/2014/main" id="{EB4CEEF1-4C6E-4DBB-9F13-4504F1D4CD36}"/>
              </a:ext>
            </a:extLst>
          </p:cNvPr>
          <p:cNvSpPr txBox="1">
            <a:spLocks/>
          </p:cNvSpPr>
          <p:nvPr/>
        </p:nvSpPr>
        <p:spPr>
          <a:xfrm>
            <a:off x="251520" y="188640"/>
            <a:ext cx="8640960" cy="584775"/>
          </a:xfrm>
          <a:prstGeom prst="rect">
            <a:avLst/>
          </a:prstGeom>
          <a:solidFill>
            <a:schemeClr val="accent1">
              <a:lumMod val="40000"/>
              <a:lumOff val="60000"/>
            </a:schemeClr>
          </a:solidFill>
        </p:spPr>
        <p:txBody>
          <a:bodyPr vert="horz" lIns="91440" tIns="45720" rIns="91440" bIns="45720" rtlCol="0" anchor="ctr">
            <a:noAutofit/>
          </a:bodyPr>
          <a:lstStyle>
            <a:lvl1pPr algn="l" defTabSz="914400" rtl="0" eaLnBrk="1" latinLnBrk="0" hangingPunct="1">
              <a:spcBef>
                <a:spcPct val="0"/>
              </a:spcBef>
              <a:buNone/>
              <a:defRPr kumimoji="1" sz="3600" kern="1200" cap="all" spc="-60" baseline="0">
                <a:solidFill>
                  <a:schemeClr val="tx2"/>
                </a:solidFill>
                <a:latin typeface="+mj-lt"/>
                <a:ea typeface="+mj-ea"/>
                <a:cs typeface="+mj-cs"/>
              </a:defRPr>
            </a:lvl1pPr>
          </a:lstStyle>
          <a:p>
            <a:r>
              <a:rPr lang="ja-JP" altLang="en-US" sz="2400" b="1" dirty="0">
                <a:solidFill>
                  <a:schemeClr val="tx1"/>
                </a:solidFill>
                <a:latin typeface="UD デジタル 教科書体 NK-B" panose="02020700000000000000" pitchFamily="18" charset="-128"/>
                <a:ea typeface="UD デジタル 教科書体 NK-B" panose="02020700000000000000" pitchFamily="18" charset="-128"/>
              </a:rPr>
              <a:t>４　その他の取組について</a:t>
            </a:r>
          </a:p>
        </p:txBody>
      </p:sp>
      <p:sp>
        <p:nvSpPr>
          <p:cNvPr id="2" name="テキスト ボックス 1">
            <a:extLst>
              <a:ext uri="{FF2B5EF4-FFF2-40B4-BE49-F238E27FC236}">
                <a16:creationId xmlns:a16="http://schemas.microsoft.com/office/drawing/2014/main" id="{66758750-CEFC-42F5-872F-EAC15F4CB486}"/>
              </a:ext>
            </a:extLst>
          </p:cNvPr>
          <p:cNvSpPr txBox="1"/>
          <p:nvPr/>
        </p:nvSpPr>
        <p:spPr>
          <a:xfrm>
            <a:off x="611560" y="1124744"/>
            <a:ext cx="8064896" cy="1200329"/>
          </a:xfrm>
          <a:prstGeom prst="rect">
            <a:avLst/>
          </a:prstGeom>
          <a:noFill/>
        </p:spPr>
        <p:txBody>
          <a:bodyPr wrap="square" rtlCol="0">
            <a:spAutoFit/>
          </a:bodyPr>
          <a:lstStyle/>
          <a:p>
            <a:r>
              <a:rPr kumimoji="1" lang="ja-JP" altLang="en-US" dirty="0"/>
              <a:t>　港区全体の人口増とともに、高齢者数の増加が見込まれ、ひとり暮らし高齢者や高齢者のみ世帯への支援や認知症に関する支援など、高齢者施策等の充実が求められます。</a:t>
            </a:r>
            <a:endParaRPr kumimoji="1" lang="en-US" altLang="ja-JP" dirty="0"/>
          </a:p>
          <a:p>
            <a:r>
              <a:rPr lang="ja-JP" altLang="en-US" dirty="0"/>
              <a:t>　</a:t>
            </a:r>
            <a:endParaRPr kumimoji="1" lang="ja-JP" altLang="en-US" dirty="0"/>
          </a:p>
        </p:txBody>
      </p:sp>
      <p:sp>
        <p:nvSpPr>
          <p:cNvPr id="7" name="テキスト ボックス 6">
            <a:extLst>
              <a:ext uri="{FF2B5EF4-FFF2-40B4-BE49-F238E27FC236}">
                <a16:creationId xmlns:a16="http://schemas.microsoft.com/office/drawing/2014/main" id="{62EF72A5-ECEB-4781-B89C-EB93C498B262}"/>
              </a:ext>
            </a:extLst>
          </p:cNvPr>
          <p:cNvSpPr txBox="1"/>
          <p:nvPr/>
        </p:nvSpPr>
        <p:spPr>
          <a:xfrm>
            <a:off x="3386341" y="2086893"/>
            <a:ext cx="5112568" cy="2862322"/>
          </a:xfrm>
          <a:prstGeom prst="rect">
            <a:avLst/>
          </a:prstGeom>
          <a:noFill/>
        </p:spPr>
        <p:txBody>
          <a:bodyPr wrap="square" rtlCol="0">
            <a:spAutoFit/>
          </a:bodyPr>
          <a:lstStyle/>
          <a:p>
            <a:r>
              <a:rPr kumimoji="1" lang="ja-JP" altLang="en-US" b="1" dirty="0">
                <a:solidFill>
                  <a:srgbClr val="FF0000"/>
                </a:solidFill>
              </a:rPr>
              <a:t>港区社会福祉協議会では、</a:t>
            </a:r>
            <a:r>
              <a:rPr lang="ja-JP" altLang="en-US" b="1" dirty="0">
                <a:solidFill>
                  <a:srgbClr val="FF0000"/>
                </a:solidFill>
              </a:rPr>
              <a:t>コミュニティソーシャルワーカー（ </a:t>
            </a:r>
            <a:r>
              <a:rPr lang="en-US" altLang="ja-JP" b="1" dirty="0">
                <a:solidFill>
                  <a:srgbClr val="FF0000"/>
                </a:solidFill>
              </a:rPr>
              <a:t>CSW </a:t>
            </a:r>
            <a:r>
              <a:rPr lang="ja-JP" altLang="en-US" b="1" dirty="0">
                <a:solidFill>
                  <a:srgbClr val="FF0000"/>
                </a:solidFill>
              </a:rPr>
              <a:t>）を配置しています。</a:t>
            </a:r>
          </a:p>
          <a:p>
            <a:r>
              <a:rPr lang="ja-JP" altLang="en-US" sz="1600" dirty="0"/>
              <a:t>　介護、育児、障害、ひきこもりなど、複数の課題を抱えてどこに相談したらいいかわからずに困っている場合や、地域に心配している人がいる場合などに、港区社会福祉協議会職員がコミュニティソーシャルワーカー（ </a:t>
            </a:r>
            <a:r>
              <a:rPr lang="en-US" altLang="ja-JP" sz="1600" dirty="0"/>
              <a:t>CSW </a:t>
            </a:r>
            <a:r>
              <a:rPr lang="ja-JP" altLang="en-US" sz="1600" dirty="0"/>
              <a:t>）として、一緒に解決方法を考えます。 </a:t>
            </a:r>
            <a:endParaRPr lang="en-US" altLang="ja-JP" sz="1600" dirty="0"/>
          </a:p>
          <a:p>
            <a:r>
              <a:rPr lang="ja-JP" altLang="en-US" sz="1600" dirty="0"/>
              <a:t>　対象者本人の年齢制限はなく、子育て世代、高齢者、障害者を問わず受け付けています。また、地域住民や関係機関等と連携して、解決に向けた支援や新しい仕組みづくり、地域でのネットワーク構築に向けた取組を進めます。</a:t>
            </a:r>
            <a:endParaRPr kumimoji="1" lang="ja-JP" altLang="en-US" sz="1600" dirty="0"/>
          </a:p>
        </p:txBody>
      </p:sp>
      <p:sp>
        <p:nvSpPr>
          <p:cNvPr id="13" name="テキスト ボックス 12">
            <a:extLst>
              <a:ext uri="{FF2B5EF4-FFF2-40B4-BE49-F238E27FC236}">
                <a16:creationId xmlns:a16="http://schemas.microsoft.com/office/drawing/2014/main" id="{FA7D56F2-39A8-42DF-8A0E-3D6E6638E066}"/>
              </a:ext>
            </a:extLst>
          </p:cNvPr>
          <p:cNvSpPr txBox="1"/>
          <p:nvPr/>
        </p:nvSpPr>
        <p:spPr>
          <a:xfrm>
            <a:off x="4184339" y="5001739"/>
            <a:ext cx="1732144" cy="307777"/>
          </a:xfrm>
          <a:prstGeom prst="rect">
            <a:avLst/>
          </a:prstGeom>
          <a:noFill/>
        </p:spPr>
        <p:txBody>
          <a:bodyPr wrap="square" rtlCol="0">
            <a:spAutoFit/>
          </a:bodyPr>
          <a:lstStyle/>
          <a:p>
            <a:r>
              <a:rPr kumimoji="1" lang="ja-JP" altLang="en-US" sz="1400" b="1" dirty="0"/>
              <a:t>相談支援対応</a:t>
            </a:r>
            <a:r>
              <a:rPr lang="ja-JP" altLang="en-US" sz="1400" b="1" dirty="0"/>
              <a:t>件</a:t>
            </a:r>
            <a:r>
              <a:rPr kumimoji="1" lang="ja-JP" altLang="en-US" sz="1400" b="1" dirty="0"/>
              <a:t>数</a:t>
            </a:r>
          </a:p>
        </p:txBody>
      </p:sp>
      <p:sp>
        <p:nvSpPr>
          <p:cNvPr id="8" name="テキスト ボックス 7">
            <a:extLst>
              <a:ext uri="{FF2B5EF4-FFF2-40B4-BE49-F238E27FC236}">
                <a16:creationId xmlns:a16="http://schemas.microsoft.com/office/drawing/2014/main" id="{ACB76300-13A6-4BFA-B78F-DE6EC51C99A1}"/>
              </a:ext>
            </a:extLst>
          </p:cNvPr>
          <p:cNvSpPr txBox="1"/>
          <p:nvPr/>
        </p:nvSpPr>
        <p:spPr>
          <a:xfrm>
            <a:off x="872953" y="5429137"/>
            <a:ext cx="2614976" cy="276999"/>
          </a:xfrm>
          <a:prstGeom prst="rect">
            <a:avLst/>
          </a:prstGeom>
          <a:noFill/>
        </p:spPr>
        <p:txBody>
          <a:bodyPr wrap="square" rtlCol="0">
            <a:spAutoFit/>
          </a:bodyPr>
          <a:lstStyle/>
          <a:p>
            <a:r>
              <a:rPr lang="ja-JP" altLang="en-US" sz="1200" dirty="0"/>
              <a:t>▲</a:t>
            </a:r>
            <a:r>
              <a:rPr lang="ja-JP" altLang="en-US" sz="1200" b="1" dirty="0"/>
              <a:t>港区社会福祉協議会作成のチラシ</a:t>
            </a:r>
            <a:endParaRPr kumimoji="1" lang="ja-JP" altLang="en-US" sz="1200" b="1" dirty="0"/>
          </a:p>
        </p:txBody>
      </p:sp>
      <p:pic>
        <p:nvPicPr>
          <p:cNvPr id="4" name="図 3">
            <a:extLst>
              <a:ext uri="{FF2B5EF4-FFF2-40B4-BE49-F238E27FC236}">
                <a16:creationId xmlns:a16="http://schemas.microsoft.com/office/drawing/2014/main" id="{553115D1-B62A-4E4A-9D6A-72017D18EA1C}"/>
              </a:ext>
            </a:extLst>
          </p:cNvPr>
          <p:cNvPicPr>
            <a:picLocks noChangeAspect="1"/>
          </p:cNvPicPr>
          <p:nvPr/>
        </p:nvPicPr>
        <p:blipFill>
          <a:blip r:embed="rId4"/>
          <a:stretch>
            <a:fillRect/>
          </a:stretch>
        </p:blipFill>
        <p:spPr>
          <a:xfrm>
            <a:off x="4557211" y="5297307"/>
            <a:ext cx="3826864" cy="1051153"/>
          </a:xfrm>
          <a:prstGeom prst="rect">
            <a:avLst/>
          </a:prstGeom>
        </p:spPr>
      </p:pic>
      <p:sp>
        <p:nvSpPr>
          <p:cNvPr id="11" name="テキスト ボックス 10">
            <a:extLst>
              <a:ext uri="{FF2B5EF4-FFF2-40B4-BE49-F238E27FC236}">
                <a16:creationId xmlns:a16="http://schemas.microsoft.com/office/drawing/2014/main" id="{C7FA244B-1A2B-4370-B355-210FEC90C438}"/>
              </a:ext>
            </a:extLst>
          </p:cNvPr>
          <p:cNvSpPr txBox="1"/>
          <p:nvPr/>
        </p:nvSpPr>
        <p:spPr>
          <a:xfrm>
            <a:off x="7520408" y="5095493"/>
            <a:ext cx="1008113" cy="253916"/>
          </a:xfrm>
          <a:prstGeom prst="rect">
            <a:avLst/>
          </a:prstGeom>
          <a:noFill/>
        </p:spPr>
        <p:txBody>
          <a:bodyPr wrap="square" rtlCol="0">
            <a:spAutoFit/>
          </a:bodyPr>
          <a:lstStyle/>
          <a:p>
            <a:r>
              <a:rPr kumimoji="1" lang="ja-JP" altLang="en-US" sz="1050" b="1" dirty="0"/>
              <a:t>（単位</a:t>
            </a:r>
            <a:r>
              <a:rPr kumimoji="1" lang="en-US" altLang="ja-JP" sz="1050" b="1" dirty="0"/>
              <a:t>:</a:t>
            </a:r>
            <a:r>
              <a:rPr kumimoji="1" lang="ja-JP" altLang="en-US" sz="1050" b="1" dirty="0"/>
              <a:t>件数）</a:t>
            </a:r>
          </a:p>
        </p:txBody>
      </p:sp>
      <p:sp>
        <p:nvSpPr>
          <p:cNvPr id="14" name="テキスト ボックス 13">
            <a:extLst>
              <a:ext uri="{FF2B5EF4-FFF2-40B4-BE49-F238E27FC236}">
                <a16:creationId xmlns:a16="http://schemas.microsoft.com/office/drawing/2014/main" id="{98419832-4624-44D5-8B54-7835E2CEE6A5}"/>
              </a:ext>
            </a:extLst>
          </p:cNvPr>
          <p:cNvSpPr txBox="1"/>
          <p:nvPr/>
        </p:nvSpPr>
        <p:spPr>
          <a:xfrm>
            <a:off x="6025039" y="6304053"/>
            <a:ext cx="2431259" cy="246221"/>
          </a:xfrm>
          <a:prstGeom prst="rect">
            <a:avLst/>
          </a:prstGeom>
          <a:noFill/>
        </p:spPr>
        <p:txBody>
          <a:bodyPr wrap="square" rtlCol="0">
            <a:spAutoFit/>
          </a:bodyPr>
          <a:lstStyle/>
          <a:p>
            <a:r>
              <a:rPr lang="ja-JP" altLang="en-US" sz="1000" b="1" dirty="0"/>
              <a:t>出典：港区社会福祉協議会より情報提供</a:t>
            </a:r>
            <a:endParaRPr kumimoji="1" lang="ja-JP" altLang="en-US" sz="1000" b="1" dirty="0"/>
          </a:p>
        </p:txBody>
      </p:sp>
      <p:sp>
        <p:nvSpPr>
          <p:cNvPr id="12" name="テキスト ボックス 11">
            <a:extLst>
              <a:ext uri="{FF2B5EF4-FFF2-40B4-BE49-F238E27FC236}">
                <a16:creationId xmlns:a16="http://schemas.microsoft.com/office/drawing/2014/main" id="{73AB2DC1-F489-4E60-AA2A-1F49FDD4F706}"/>
              </a:ext>
            </a:extLst>
          </p:cNvPr>
          <p:cNvSpPr txBox="1"/>
          <p:nvPr/>
        </p:nvSpPr>
        <p:spPr>
          <a:xfrm>
            <a:off x="8427014" y="6238888"/>
            <a:ext cx="439713" cy="307777"/>
          </a:xfrm>
          <a:prstGeom prst="rect">
            <a:avLst/>
          </a:prstGeom>
          <a:noFill/>
        </p:spPr>
        <p:txBody>
          <a:bodyPr wrap="square" rtlCol="0">
            <a:spAutoFit/>
          </a:bodyPr>
          <a:lstStyle/>
          <a:p>
            <a:r>
              <a:rPr lang="ja-JP" altLang="en-US" sz="1400" dirty="0">
                <a:solidFill>
                  <a:prstClr val="black"/>
                </a:solidFill>
                <a:latin typeface="BIZ UDPゴシック" panose="020B0400000000000000" pitchFamily="50" charset="-128"/>
                <a:ea typeface="BIZ UDPゴシック" panose="020B0400000000000000" pitchFamily="50" charset="-128"/>
              </a:rPr>
              <a:t>１３</a:t>
            </a:r>
          </a:p>
        </p:txBody>
      </p:sp>
    </p:spTree>
    <p:extLst>
      <p:ext uri="{BB962C8B-B14F-4D97-AF65-F5344CB8AC3E}">
        <p14:creationId xmlns:p14="http://schemas.microsoft.com/office/powerpoint/2010/main" val="14656757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4D3D30A2-5306-4F17-9495-A6451A0850EC}"/>
              </a:ext>
            </a:extLst>
          </p:cNvPr>
          <p:cNvSpPr>
            <a:spLocks noGrp="1"/>
          </p:cNvSpPr>
          <p:nvPr>
            <p:ph type="subTitle" idx="1"/>
          </p:nvPr>
        </p:nvSpPr>
        <p:spPr>
          <a:xfrm>
            <a:off x="438566" y="1354820"/>
            <a:ext cx="4709498" cy="1247816"/>
          </a:xfrm>
          <a:solidFill>
            <a:schemeClr val="accent6">
              <a:lumMod val="20000"/>
              <a:lumOff val="80000"/>
            </a:schemeClr>
          </a:solidFill>
        </p:spPr>
        <p:txBody>
          <a:bodyPr>
            <a:normAutofit fontScale="92500" lnSpcReduction="20000"/>
          </a:bodyPr>
          <a:lstStyle/>
          <a:p>
            <a:r>
              <a:rPr kumimoji="1" lang="ja-JP" altLang="en-US" dirty="0"/>
              <a:t>　</a:t>
            </a:r>
            <a:endParaRPr kumimoji="1" lang="en-US" altLang="ja-JP" dirty="0"/>
          </a:p>
          <a:p>
            <a:r>
              <a:rPr kumimoji="1" lang="ja-JP" altLang="en-US" sz="1700" b="1" dirty="0"/>
              <a:t>東京都のほぼ南東部に位置しています。東は東京湾に面し、その北端で中央区に面し、北は千代田区と新宿区に、西は渋谷区、南は品川区、東は江東区にそれぞれ面しています。</a:t>
            </a:r>
          </a:p>
        </p:txBody>
      </p:sp>
      <p:pic>
        <p:nvPicPr>
          <p:cNvPr id="4" name="Picture 7" descr="D:\Users\a0002814\Desktop\地図改良.jpg">
            <a:extLst>
              <a:ext uri="{FF2B5EF4-FFF2-40B4-BE49-F238E27FC236}">
                <a16:creationId xmlns:a16="http://schemas.microsoft.com/office/drawing/2014/main" id="{7EF600F5-B8BB-4A39-A4A0-B477DF62F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016" y="1484784"/>
            <a:ext cx="3362325" cy="4554173"/>
          </a:xfrm>
          <a:prstGeom prst="rect">
            <a:avLst/>
          </a:prstGeom>
          <a:noFill/>
          <a:extLst>
            <a:ext uri="{909E8E84-426E-40DD-AFC4-6F175D3DCCD1}">
              <a14:hiddenFill xmlns:a14="http://schemas.microsoft.com/office/drawing/2010/main">
                <a:solidFill>
                  <a:srgbClr val="FFFFFF"/>
                </a:solidFill>
              </a14:hiddenFill>
            </a:ext>
          </a:extLst>
        </p:spPr>
      </p:pic>
      <p:sp>
        <p:nvSpPr>
          <p:cNvPr id="5" name="字幕 2">
            <a:extLst>
              <a:ext uri="{FF2B5EF4-FFF2-40B4-BE49-F238E27FC236}">
                <a16:creationId xmlns:a16="http://schemas.microsoft.com/office/drawing/2014/main" id="{21253D13-A109-49D8-AA50-E15715C8AB12}"/>
              </a:ext>
            </a:extLst>
          </p:cNvPr>
          <p:cNvSpPr txBox="1">
            <a:spLocks/>
          </p:cNvSpPr>
          <p:nvPr/>
        </p:nvSpPr>
        <p:spPr>
          <a:xfrm>
            <a:off x="415865" y="2863991"/>
            <a:ext cx="4733183" cy="1479391"/>
          </a:xfrm>
          <a:prstGeom prst="rect">
            <a:avLst/>
          </a:prstGeom>
          <a:solidFill>
            <a:schemeClr val="accent6">
              <a:lumMod val="20000"/>
              <a:lumOff val="80000"/>
            </a:schemeClr>
          </a:solidFill>
        </p:spPr>
        <p:txBody>
          <a:bodyPr vert="horz" lIns="91440" tIns="45720" rIns="91440" bIns="45720" rtlCol="0">
            <a:normAutofit fontScale="77500" lnSpcReduction="20000"/>
          </a:bodyPr>
          <a:lstStyle>
            <a:lvl1pPr marL="0" indent="0" algn="l" defTabSz="914400" rtl="0" eaLnBrk="1" latinLnBrk="0" hangingPunct="1">
              <a:spcBef>
                <a:spcPct val="20000"/>
              </a:spcBef>
              <a:spcAft>
                <a:spcPts val="600"/>
              </a:spcAft>
              <a:buFont typeface="Arial" pitchFamily="34" charset="0"/>
              <a:buNone/>
              <a:defRPr kumimoji="1"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kumimoji="1"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kumimoji="1"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kumimoji="1"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kumimoji="1"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kumimoji="1"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kumimoji="1"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kumimoji="1" sz="1600" kern="1200">
                <a:solidFill>
                  <a:schemeClr val="tx1">
                    <a:tint val="75000"/>
                  </a:schemeClr>
                </a:solidFill>
                <a:latin typeface="+mn-lt"/>
                <a:ea typeface="+mn-ea"/>
                <a:cs typeface="+mn-cs"/>
              </a:defRPr>
            </a:lvl9pPr>
          </a:lstStyle>
          <a:p>
            <a:r>
              <a:rPr lang="ja-JP" altLang="en-US" dirty="0"/>
              <a:t>　</a:t>
            </a:r>
            <a:endParaRPr lang="en-US" altLang="ja-JP" dirty="0"/>
          </a:p>
          <a:p>
            <a:r>
              <a:rPr lang="ja-JP" altLang="en-US" sz="1900" b="1" dirty="0"/>
              <a:t>港区は、東西、南北など鉄道が走り、大きな駅が点在しています。昼間人口は、１００万人弱で、全国一と言われております。また、大使館数やホテル・旅館の客室数などが全国または都内でも１位となるほどのこともあり、経済活動の拠点ともいえる自治体です。</a:t>
            </a:r>
          </a:p>
        </p:txBody>
      </p:sp>
      <p:sp>
        <p:nvSpPr>
          <p:cNvPr id="6" name="テキスト ボックス 5">
            <a:extLst>
              <a:ext uri="{FF2B5EF4-FFF2-40B4-BE49-F238E27FC236}">
                <a16:creationId xmlns:a16="http://schemas.microsoft.com/office/drawing/2014/main" id="{2FAEFC5D-91C0-4AEE-B3CB-D2680F893DBE}"/>
              </a:ext>
            </a:extLst>
          </p:cNvPr>
          <p:cNvSpPr txBox="1"/>
          <p:nvPr/>
        </p:nvSpPr>
        <p:spPr>
          <a:xfrm>
            <a:off x="438566" y="1249517"/>
            <a:ext cx="1368152" cy="369332"/>
          </a:xfrm>
          <a:prstGeom prst="rect">
            <a:avLst/>
          </a:prstGeom>
          <a:solidFill>
            <a:schemeClr val="accent3">
              <a:lumMod val="20000"/>
              <a:lumOff val="80000"/>
            </a:schemeClr>
          </a:solidFill>
        </p:spPr>
        <p:txBody>
          <a:bodyPr wrap="square" rtlCol="0">
            <a:spAutoFit/>
          </a:bodyPr>
          <a:lstStyle/>
          <a:p>
            <a:r>
              <a:rPr lang="ja-JP" altLang="en-US" b="1" dirty="0"/>
              <a:t>港区の位置</a:t>
            </a:r>
            <a:endParaRPr kumimoji="1" lang="ja-JP" altLang="en-US" b="1" dirty="0"/>
          </a:p>
        </p:txBody>
      </p:sp>
      <p:sp>
        <p:nvSpPr>
          <p:cNvPr id="7" name="テキスト ボックス 6">
            <a:extLst>
              <a:ext uri="{FF2B5EF4-FFF2-40B4-BE49-F238E27FC236}">
                <a16:creationId xmlns:a16="http://schemas.microsoft.com/office/drawing/2014/main" id="{960A710D-6118-4504-B9A9-EBF203FDA9E5}"/>
              </a:ext>
            </a:extLst>
          </p:cNvPr>
          <p:cNvSpPr txBox="1"/>
          <p:nvPr/>
        </p:nvSpPr>
        <p:spPr>
          <a:xfrm>
            <a:off x="438566" y="2696284"/>
            <a:ext cx="1368152" cy="369332"/>
          </a:xfrm>
          <a:prstGeom prst="rect">
            <a:avLst/>
          </a:prstGeom>
          <a:solidFill>
            <a:schemeClr val="accent3">
              <a:lumMod val="20000"/>
              <a:lumOff val="80000"/>
            </a:schemeClr>
          </a:solidFill>
        </p:spPr>
        <p:txBody>
          <a:bodyPr wrap="square" rtlCol="0">
            <a:spAutoFit/>
          </a:bodyPr>
          <a:lstStyle/>
          <a:p>
            <a:r>
              <a:rPr lang="ja-JP" altLang="en-US" b="1" dirty="0"/>
              <a:t>港区の特徴</a:t>
            </a:r>
            <a:endParaRPr kumimoji="1" lang="ja-JP" altLang="en-US" b="1" dirty="0"/>
          </a:p>
        </p:txBody>
      </p:sp>
      <p:sp>
        <p:nvSpPr>
          <p:cNvPr id="8" name="字幕 2">
            <a:extLst>
              <a:ext uri="{FF2B5EF4-FFF2-40B4-BE49-F238E27FC236}">
                <a16:creationId xmlns:a16="http://schemas.microsoft.com/office/drawing/2014/main" id="{97612E5B-A810-45E5-A318-402566EA3ED1}"/>
              </a:ext>
            </a:extLst>
          </p:cNvPr>
          <p:cNvSpPr txBox="1">
            <a:spLocks/>
          </p:cNvSpPr>
          <p:nvPr/>
        </p:nvSpPr>
        <p:spPr>
          <a:xfrm>
            <a:off x="421779" y="4665237"/>
            <a:ext cx="5228354" cy="1128539"/>
          </a:xfrm>
          <a:prstGeom prst="rect">
            <a:avLst/>
          </a:prstGeom>
          <a:solidFill>
            <a:schemeClr val="accent6">
              <a:lumMod val="20000"/>
              <a:lumOff val="80000"/>
            </a:schemeClr>
          </a:solidFill>
        </p:spPr>
        <p:txBody>
          <a:bodyPr vert="horz" lIns="91440" tIns="45720" rIns="91440" bIns="45720" rtlCol="0">
            <a:normAutofit fontScale="92500" lnSpcReduction="20000"/>
          </a:bodyPr>
          <a:lstStyle>
            <a:lvl1pPr marL="0" indent="0" algn="l" defTabSz="914400" rtl="0" eaLnBrk="1" latinLnBrk="0" hangingPunct="1">
              <a:spcBef>
                <a:spcPct val="20000"/>
              </a:spcBef>
              <a:spcAft>
                <a:spcPts val="600"/>
              </a:spcAft>
              <a:buFont typeface="Arial" pitchFamily="34" charset="0"/>
              <a:buNone/>
              <a:defRPr kumimoji="1" sz="2000" b="0" kern="1200" cap="all" spc="120" baseline="0">
                <a:solidFill>
                  <a:schemeClr val="tx2"/>
                </a:solidFill>
                <a:latin typeface="+mj-lt"/>
                <a:ea typeface="+mn-ea"/>
                <a:cs typeface="+mn-cs"/>
              </a:defRPr>
            </a:lvl1pPr>
            <a:lvl2pPr marL="457200" indent="0" algn="ctr" defTabSz="914400" rtl="0" eaLnBrk="1" latinLnBrk="0" hangingPunct="1">
              <a:spcBef>
                <a:spcPct val="20000"/>
              </a:spcBef>
              <a:buClr>
                <a:schemeClr val="tx2"/>
              </a:buClr>
              <a:buFont typeface="Arial" pitchFamily="34" charset="0"/>
              <a:buNone/>
              <a:defRPr kumimoji="1"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2"/>
              </a:buClr>
              <a:buFont typeface="Arial" pitchFamily="34" charset="0"/>
              <a:buNone/>
              <a:defRPr kumimoji="1"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2"/>
              </a:buClr>
              <a:buFont typeface="Arial" pitchFamily="34" charset="0"/>
              <a:buNone/>
              <a:defRPr kumimoji="1" sz="18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2"/>
              </a:buClr>
              <a:buFont typeface="Arial" pitchFamily="34" charset="0"/>
              <a:buNone/>
              <a:defRPr kumimoji="1" sz="18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kumimoji="1"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kumimoji="1"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kumimoji="1"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kumimoji="1" sz="1600" kern="1200">
                <a:solidFill>
                  <a:schemeClr val="tx1">
                    <a:tint val="75000"/>
                  </a:schemeClr>
                </a:solidFill>
                <a:latin typeface="+mn-lt"/>
                <a:ea typeface="+mn-ea"/>
                <a:cs typeface="+mn-cs"/>
              </a:defRPr>
            </a:lvl9pPr>
          </a:lstStyle>
          <a:p>
            <a:r>
              <a:rPr lang="ja-JP" altLang="en-US" dirty="0"/>
              <a:t>　</a:t>
            </a:r>
            <a:endParaRPr lang="en-US" altLang="ja-JP" dirty="0"/>
          </a:p>
          <a:p>
            <a:r>
              <a:rPr lang="ja-JP" altLang="en-US" sz="1800" b="1" dirty="0"/>
              <a:t>　</a:t>
            </a:r>
            <a:r>
              <a:rPr lang="ja-JP" altLang="en-US" sz="1700" b="1" dirty="0"/>
              <a:t>近年は、区内の各所で、再開発等による新しいまちと新しい駅が誕生するなど、進化を続けています。新たな行政需要等へ対応が必要と考えます。</a:t>
            </a:r>
            <a:endParaRPr lang="en-US" altLang="ja-JP" sz="1700" b="1" dirty="0"/>
          </a:p>
        </p:txBody>
      </p:sp>
      <p:sp>
        <p:nvSpPr>
          <p:cNvPr id="9" name="テキスト ボックス 8">
            <a:extLst>
              <a:ext uri="{FF2B5EF4-FFF2-40B4-BE49-F238E27FC236}">
                <a16:creationId xmlns:a16="http://schemas.microsoft.com/office/drawing/2014/main" id="{C60E3BDC-81BE-4BFF-9F3E-78A63E75AF7B}"/>
              </a:ext>
            </a:extLst>
          </p:cNvPr>
          <p:cNvSpPr txBox="1"/>
          <p:nvPr/>
        </p:nvSpPr>
        <p:spPr>
          <a:xfrm>
            <a:off x="454332" y="4513570"/>
            <a:ext cx="1368152" cy="369332"/>
          </a:xfrm>
          <a:prstGeom prst="rect">
            <a:avLst/>
          </a:prstGeom>
          <a:solidFill>
            <a:schemeClr val="accent3">
              <a:lumMod val="20000"/>
              <a:lumOff val="80000"/>
            </a:schemeClr>
          </a:solidFill>
        </p:spPr>
        <p:txBody>
          <a:bodyPr wrap="square" rtlCol="0">
            <a:spAutoFit/>
          </a:bodyPr>
          <a:lstStyle/>
          <a:p>
            <a:r>
              <a:rPr lang="ja-JP" altLang="en-US" b="1" dirty="0"/>
              <a:t>近年の港区</a:t>
            </a:r>
            <a:endParaRPr kumimoji="1" lang="ja-JP" altLang="en-US" b="1" dirty="0"/>
          </a:p>
        </p:txBody>
      </p:sp>
      <p:sp>
        <p:nvSpPr>
          <p:cNvPr id="10" name="テキスト ボックス 1">
            <a:extLst>
              <a:ext uri="{FF2B5EF4-FFF2-40B4-BE49-F238E27FC236}">
                <a16:creationId xmlns:a16="http://schemas.microsoft.com/office/drawing/2014/main" id="{83A2AB31-787C-480D-8139-BB82FEDCCC90}"/>
              </a:ext>
            </a:extLst>
          </p:cNvPr>
          <p:cNvSpPr txBox="1">
            <a:spLocks noChangeArrowheads="1"/>
          </p:cNvSpPr>
          <p:nvPr/>
        </p:nvSpPr>
        <p:spPr bwMode="auto">
          <a:xfrm>
            <a:off x="273826" y="678343"/>
            <a:ext cx="41957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Font typeface="Arial" charset="0"/>
              <a:defRPr kumimoji="1"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kumimoji="1"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kumimoji="1">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kumimoji="1">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kumimoji="1">
                <a:solidFill>
                  <a:schemeClr val="tx1"/>
                </a:solidFill>
                <a:latin typeface="Arial" charset="0"/>
                <a:ea typeface="ＭＳ Ｐゴシック"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1" lang="ja-JP" altLang="en-US" b="1" i="0" u="none" strike="noStrike" kern="0" cap="none" spc="0" normalizeH="0" baseline="0" noProof="0" dirty="0">
                <a:ln>
                  <a:noFill/>
                </a:ln>
                <a:solidFill>
                  <a:srgbClr val="2F5897"/>
                </a:solidFill>
                <a:effectLst/>
                <a:uLnTx/>
                <a:uFillTx/>
                <a:latin typeface="+mj-ea"/>
                <a:ea typeface="+mj-ea"/>
              </a:rPr>
              <a:t>●港区の</a:t>
            </a:r>
            <a:r>
              <a:rPr lang="ja-JP" altLang="en-US" kern="0" dirty="0">
                <a:solidFill>
                  <a:srgbClr val="2F5897"/>
                </a:solidFill>
                <a:latin typeface="+mj-ea"/>
                <a:ea typeface="+mj-ea"/>
              </a:rPr>
              <a:t>特徴</a:t>
            </a:r>
            <a:endParaRPr kumimoji="1" lang="ja-JP" altLang="en-US" b="0" i="0" u="none" strike="noStrike" kern="0" cap="none" spc="0" normalizeH="0" baseline="0" noProof="0" dirty="0">
              <a:ln>
                <a:noFill/>
              </a:ln>
              <a:solidFill>
                <a:srgbClr val="2F5897"/>
              </a:solidFill>
              <a:effectLst/>
              <a:uLnTx/>
              <a:uFillTx/>
              <a:latin typeface="+mj-ea"/>
              <a:ea typeface="+mj-ea"/>
            </a:endParaRPr>
          </a:p>
        </p:txBody>
      </p:sp>
      <p:sp>
        <p:nvSpPr>
          <p:cNvPr id="11" name="タイトル 1">
            <a:extLst>
              <a:ext uri="{FF2B5EF4-FFF2-40B4-BE49-F238E27FC236}">
                <a16:creationId xmlns:a16="http://schemas.microsoft.com/office/drawing/2014/main" id="{A0CC5EC4-6D73-4D37-81A8-0FAB838E91E4}"/>
              </a:ext>
            </a:extLst>
          </p:cNvPr>
          <p:cNvSpPr txBox="1">
            <a:spLocks/>
          </p:cNvSpPr>
          <p:nvPr/>
        </p:nvSpPr>
        <p:spPr>
          <a:xfrm>
            <a:off x="251520" y="55842"/>
            <a:ext cx="8640960" cy="550411"/>
          </a:xfrm>
          <a:prstGeom prst="rect">
            <a:avLst/>
          </a:prstGeom>
          <a:solidFill>
            <a:schemeClr val="accent1">
              <a:lumMod val="40000"/>
              <a:lumOff val="60000"/>
            </a:schemeClr>
          </a:solidFill>
        </p:spPr>
        <p:txBody>
          <a:bodyPr vert="horz" lIns="91440" tIns="45720" rIns="91440" bIns="45720" rtlCol="0" anchor="ctr">
            <a:noAutofit/>
          </a:bodyPr>
          <a:lstStyle>
            <a:lvl1pPr algn="l" defTabSz="914400" rtl="0" eaLnBrk="1" latinLnBrk="0" hangingPunct="1">
              <a:spcBef>
                <a:spcPct val="0"/>
              </a:spcBef>
              <a:buNone/>
              <a:defRPr kumimoji="1" sz="3600" kern="1200" cap="all" spc="-60" baseline="0">
                <a:solidFill>
                  <a:schemeClr val="tx2"/>
                </a:solidFill>
                <a:latin typeface="+mj-lt"/>
                <a:ea typeface="+mj-ea"/>
                <a:cs typeface="+mj-cs"/>
              </a:defRPr>
            </a:lvl1pPr>
          </a:lstStyle>
          <a:p>
            <a:r>
              <a:rPr lang="ja-JP" altLang="en-US" sz="2400" b="1" dirty="0">
                <a:solidFill>
                  <a:schemeClr val="tx1"/>
                </a:solidFill>
                <a:latin typeface="UD デジタル 教科書体 NK-B" panose="02020700000000000000" pitchFamily="18" charset="-128"/>
                <a:ea typeface="UD デジタル 教科書体 NK-B" panose="02020700000000000000" pitchFamily="18" charset="-128"/>
              </a:rPr>
              <a:t>１　港区の現状</a:t>
            </a:r>
          </a:p>
        </p:txBody>
      </p:sp>
      <p:sp>
        <p:nvSpPr>
          <p:cNvPr id="12" name="テキスト ボックス 11">
            <a:extLst>
              <a:ext uri="{FF2B5EF4-FFF2-40B4-BE49-F238E27FC236}">
                <a16:creationId xmlns:a16="http://schemas.microsoft.com/office/drawing/2014/main" id="{1AC7533C-CDE2-42C2-9926-7A1F9870BB39}"/>
              </a:ext>
            </a:extLst>
          </p:cNvPr>
          <p:cNvSpPr txBox="1"/>
          <p:nvPr/>
        </p:nvSpPr>
        <p:spPr>
          <a:xfrm>
            <a:off x="8460432" y="6381328"/>
            <a:ext cx="319762" cy="307777"/>
          </a:xfrm>
          <a:prstGeom prst="rect">
            <a:avLst/>
          </a:prstGeom>
          <a:noFill/>
        </p:spPr>
        <p:txBody>
          <a:bodyPr wrap="square" rtlCol="0">
            <a:spAutoFit/>
          </a:bodyPr>
          <a:lstStyle/>
          <a:p>
            <a:r>
              <a:rPr lang="ja-JP" altLang="en-US" sz="1400" dirty="0">
                <a:solidFill>
                  <a:prstClr val="black"/>
                </a:solidFill>
                <a:latin typeface="BIZ UDPゴシック" panose="020B0400000000000000" pitchFamily="50" charset="-128"/>
                <a:ea typeface="BIZ UDPゴシック" panose="020B0400000000000000" pitchFamily="50" charset="-128"/>
              </a:rPr>
              <a:t>２</a:t>
            </a:r>
          </a:p>
        </p:txBody>
      </p:sp>
    </p:spTree>
    <p:extLst>
      <p:ext uri="{BB962C8B-B14F-4D97-AF65-F5344CB8AC3E}">
        <p14:creationId xmlns:p14="http://schemas.microsoft.com/office/powerpoint/2010/main" val="16672800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5695824" y="3171413"/>
            <a:ext cx="3366795" cy="307777"/>
          </a:xfrm>
          <a:prstGeom prst="rect">
            <a:avLst/>
          </a:prstGeom>
          <a:noFill/>
        </p:spPr>
        <p:txBody>
          <a:bodyPr wrap="square" rtlCol="0">
            <a:spAutoFit/>
          </a:bodyPr>
          <a:lstStyle/>
          <a:p>
            <a:r>
              <a:rPr lang="ja-JP" altLang="en-US" sz="1400" dirty="0">
                <a:solidFill>
                  <a:prstClr val="black"/>
                </a:solidFill>
                <a:latin typeface="BIZ UDPゴシック" panose="020B0400000000000000" pitchFamily="50" charset="-128"/>
                <a:ea typeface="BIZ UDPゴシック" panose="020B0400000000000000" pitchFamily="50" charset="-128"/>
              </a:rPr>
              <a:t>住民基本台帳より　令和５年１月１日現在</a:t>
            </a:r>
          </a:p>
        </p:txBody>
      </p:sp>
      <p:sp>
        <p:nvSpPr>
          <p:cNvPr id="11" name="テキスト ボックス 1"/>
          <p:cNvSpPr txBox="1">
            <a:spLocks noChangeArrowheads="1"/>
          </p:cNvSpPr>
          <p:nvPr/>
        </p:nvSpPr>
        <p:spPr bwMode="auto">
          <a:xfrm>
            <a:off x="81381" y="499571"/>
            <a:ext cx="41957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Font typeface="Arial" charset="0"/>
              <a:defRPr kumimoji="1"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kumimoji="1"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kumimoji="1">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kumimoji="1">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kumimoji="1">
                <a:solidFill>
                  <a:schemeClr val="tx1"/>
                </a:solidFill>
                <a:latin typeface="Arial" charset="0"/>
                <a:ea typeface="ＭＳ Ｐゴシック"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srgbClr val="2F5897"/>
                </a:solidFill>
                <a:effectLst/>
                <a:uLnTx/>
                <a:uFillTx/>
                <a:latin typeface="+mj-ea"/>
                <a:ea typeface="+mj-ea"/>
              </a:rPr>
              <a:t>●港区の人口</a:t>
            </a:r>
            <a:endParaRPr kumimoji="1" lang="ja-JP" altLang="en-US" sz="2400" b="0" i="0" u="none" strike="noStrike" kern="0" cap="none" spc="0" normalizeH="0" baseline="0" noProof="0" dirty="0">
              <a:ln>
                <a:noFill/>
              </a:ln>
              <a:solidFill>
                <a:srgbClr val="2F5897"/>
              </a:solidFill>
              <a:effectLst/>
              <a:uLnTx/>
              <a:uFillTx/>
              <a:latin typeface="+mj-ea"/>
              <a:ea typeface="+mj-ea"/>
            </a:endParaRPr>
          </a:p>
        </p:txBody>
      </p:sp>
      <p:pic>
        <p:nvPicPr>
          <p:cNvPr id="10" name="図 9" descr="D:\Users\a0002814\Desktop\港区5地区.jpg">
            <a:extLst>
              <a:ext uri="{FF2B5EF4-FFF2-40B4-BE49-F238E27FC236}">
                <a16:creationId xmlns:a16="http://schemas.microsoft.com/office/drawing/2014/main" id="{E541C7EA-A00C-48C7-8D36-B90CB3834A4B}"/>
              </a:ext>
            </a:extLst>
          </p:cNvPr>
          <p:cNvPicPr/>
          <p:nvPr/>
        </p:nvPicPr>
        <p:blipFill>
          <a:blip r:embed="rId3">
            <a:extLst>
              <a:ext uri="{BEBA8EAE-BF5A-486C-A8C5-ECC9F3942E4B}">
                <a14:imgProps xmlns:a14="http://schemas.microsoft.com/office/drawing/2010/main">
                  <a14:imgLayer r:embed="rId4">
                    <a14:imgEffect>
                      <a14:backgroundRemoval t="1597" b="98004" l="4632" r="98105">
                        <a14:foregroundMark x1="63368" y1="86228" x2="63368" y2="86228"/>
                        <a14:foregroundMark x1="89474" y1="88822" x2="89474" y2="88822"/>
                        <a14:foregroundMark x1="83789" y1="82635" x2="83789" y2="82635"/>
                        <a14:foregroundMark x1="86105" y1="81238" x2="86105" y2="81238"/>
                        <a14:foregroundMark x1="76842" y1="82236" x2="76842" y2="82236"/>
                        <a14:foregroundMark x1="79368" y1="85828" x2="79368" y2="85828"/>
                        <a14:foregroundMark x1="76842" y1="89621" x2="76842" y2="89621"/>
                        <a14:foregroundMark x1="62105" y1="52096" x2="62105" y2="52096"/>
                        <a14:foregroundMark x1="66526" y1="68862" x2="66526" y2="68862"/>
                        <a14:foregroundMark x1="30737" y1="72455" x2="30737" y2="72455"/>
                        <a14:foregroundMark x1="39158" y1="52495" x2="39158" y2="52495"/>
                        <a14:foregroundMark x1="48842" y1="43513" x2="48842" y2="43513"/>
                        <a14:foregroundMark x1="41895" y1="24351" x2="41895" y2="24351"/>
                        <a14:foregroundMark x1="18105" y1="25150" x2="18105" y2="25150"/>
                        <a14:foregroundMark x1="34947" y1="12176" x2="34947" y2="12176"/>
                        <a14:foregroundMark x1="45895" y1="87625" x2="45895" y2="87625"/>
                      </a14:backgroundRemoval>
                    </a14:imgEffect>
                  </a14:imgLayer>
                </a14:imgProps>
              </a:ext>
              <a:ext uri="{28A0092B-C50C-407E-A947-70E740481C1C}">
                <a14:useLocalDpi xmlns:a14="http://schemas.microsoft.com/office/drawing/2010/main" val="0"/>
              </a:ext>
            </a:extLst>
          </a:blip>
          <a:srcRect/>
          <a:stretch>
            <a:fillRect/>
          </a:stretch>
        </p:blipFill>
        <p:spPr bwMode="auto">
          <a:xfrm>
            <a:off x="6084169" y="3808235"/>
            <a:ext cx="2878806" cy="2588078"/>
          </a:xfrm>
          <a:prstGeom prst="rect">
            <a:avLst/>
          </a:prstGeom>
          <a:noFill/>
          <a:ln>
            <a:noFill/>
          </a:ln>
        </p:spPr>
      </p:pic>
      <p:pic>
        <p:nvPicPr>
          <p:cNvPr id="8" name="図 7">
            <a:extLst>
              <a:ext uri="{FF2B5EF4-FFF2-40B4-BE49-F238E27FC236}">
                <a16:creationId xmlns:a16="http://schemas.microsoft.com/office/drawing/2014/main" id="{90CBB7B7-ECB3-4C9D-B860-DAAB0CED672D}"/>
              </a:ext>
            </a:extLst>
          </p:cNvPr>
          <p:cNvPicPr>
            <a:picLocks noChangeAspect="1"/>
          </p:cNvPicPr>
          <p:nvPr/>
        </p:nvPicPr>
        <p:blipFill>
          <a:blip r:embed="rId5"/>
          <a:stretch>
            <a:fillRect/>
          </a:stretch>
        </p:blipFill>
        <p:spPr>
          <a:xfrm>
            <a:off x="81381" y="1080001"/>
            <a:ext cx="8881593" cy="2099234"/>
          </a:xfrm>
          <a:prstGeom prst="rect">
            <a:avLst/>
          </a:prstGeom>
        </p:spPr>
      </p:pic>
      <p:sp>
        <p:nvSpPr>
          <p:cNvPr id="5" name="テキスト ボックス 4">
            <a:extLst>
              <a:ext uri="{FF2B5EF4-FFF2-40B4-BE49-F238E27FC236}">
                <a16:creationId xmlns:a16="http://schemas.microsoft.com/office/drawing/2014/main" id="{46E6890C-3B2F-4ED3-9221-FFF63DAB5531}"/>
              </a:ext>
            </a:extLst>
          </p:cNvPr>
          <p:cNvSpPr txBox="1"/>
          <p:nvPr/>
        </p:nvSpPr>
        <p:spPr>
          <a:xfrm>
            <a:off x="458927" y="3661563"/>
            <a:ext cx="5831135" cy="1077218"/>
          </a:xfrm>
          <a:prstGeom prst="rect">
            <a:avLst/>
          </a:prstGeom>
          <a:noFill/>
        </p:spPr>
        <p:txBody>
          <a:bodyPr wrap="square" rtlCol="0">
            <a:spAutoFit/>
          </a:bodyPr>
          <a:lstStyle/>
          <a:p>
            <a:r>
              <a:rPr kumimoji="1" lang="ja-JP" altLang="en-US" sz="1600" b="1" dirty="0">
                <a:latin typeface="ＭＳ 明朝" panose="02020609040205080304" pitchFamily="17" charset="-128"/>
                <a:ea typeface="ＭＳ 明朝" panose="02020609040205080304" pitchFamily="17" charset="-128"/>
              </a:rPr>
              <a:t>●地域包括支援センター　</a:t>
            </a:r>
            <a:r>
              <a:rPr lang="ja-JP" altLang="en-US" sz="1600" b="1" dirty="0">
                <a:latin typeface="ＭＳ 明朝" panose="02020609040205080304" pitchFamily="17" charset="-128"/>
                <a:ea typeface="ＭＳ 明朝" panose="02020609040205080304" pitchFamily="17" charset="-128"/>
              </a:rPr>
              <a:t>　　</a:t>
            </a:r>
            <a:r>
              <a:rPr lang="en-US" altLang="ja-JP" sz="1600" b="1" dirty="0">
                <a:latin typeface="ＭＳ 明朝" panose="02020609040205080304" pitchFamily="17" charset="-128"/>
                <a:ea typeface="ＭＳ 明朝" panose="02020609040205080304" pitchFamily="17" charset="-128"/>
              </a:rPr>
              <a:t>5</a:t>
            </a:r>
            <a:r>
              <a:rPr lang="ja-JP" altLang="en-US" sz="1600" b="1" dirty="0">
                <a:latin typeface="ＭＳ 明朝" panose="02020609040205080304" pitchFamily="17" charset="-128"/>
                <a:ea typeface="ＭＳ 明朝" panose="02020609040205080304" pitchFamily="17" charset="-128"/>
              </a:rPr>
              <a:t>か所</a:t>
            </a:r>
            <a:endParaRPr kumimoji="1" lang="en-US" altLang="ja-JP" sz="1600" b="1" dirty="0">
              <a:latin typeface="ＭＳ 明朝" panose="02020609040205080304" pitchFamily="17" charset="-128"/>
              <a:ea typeface="ＭＳ 明朝" panose="02020609040205080304" pitchFamily="17" charset="-128"/>
            </a:endParaRPr>
          </a:p>
          <a:p>
            <a:r>
              <a:rPr lang="ja-JP" altLang="en-US" sz="1600" b="1" dirty="0">
                <a:latin typeface="ＭＳ 明朝" panose="02020609040205080304" pitchFamily="17" charset="-128"/>
                <a:ea typeface="ＭＳ 明朝" panose="02020609040205080304" pitchFamily="17" charset="-128"/>
              </a:rPr>
              <a:t>●特別養護老人ホーム　　　　</a:t>
            </a:r>
            <a:r>
              <a:rPr lang="en-US" altLang="ja-JP" sz="1600" b="1" dirty="0">
                <a:latin typeface="ＭＳ 明朝" panose="02020609040205080304" pitchFamily="17" charset="-128"/>
                <a:ea typeface="ＭＳ 明朝" panose="02020609040205080304" pitchFamily="17" charset="-128"/>
              </a:rPr>
              <a:t>9</a:t>
            </a:r>
            <a:r>
              <a:rPr lang="ja-JP" altLang="en-US" sz="1600" b="1" dirty="0">
                <a:latin typeface="ＭＳ 明朝" panose="02020609040205080304" pitchFamily="17" charset="-128"/>
                <a:ea typeface="ＭＳ 明朝" panose="02020609040205080304" pitchFamily="17" charset="-128"/>
              </a:rPr>
              <a:t>か所</a:t>
            </a:r>
            <a:r>
              <a:rPr lang="en-US" altLang="ja-JP" sz="1600" b="1" dirty="0">
                <a:latin typeface="ＭＳ 明朝" panose="02020609040205080304" pitchFamily="17" charset="-128"/>
                <a:ea typeface="ＭＳ 明朝" panose="02020609040205080304" pitchFamily="17" charset="-128"/>
              </a:rPr>
              <a:t>(</a:t>
            </a:r>
            <a:r>
              <a:rPr lang="ja-JP" altLang="en-US" sz="1600" b="1" dirty="0">
                <a:latin typeface="BIZ UDP明朝 Medium" panose="02020500000000000000" pitchFamily="18" charset="-128"/>
                <a:ea typeface="BIZ UDP明朝 Medium" panose="02020500000000000000" pitchFamily="18" charset="-128"/>
              </a:rPr>
              <a:t>区立３施設含む</a:t>
            </a:r>
            <a:r>
              <a:rPr lang="ja-JP" altLang="en-US" sz="1600" b="1" dirty="0">
                <a:latin typeface="ＭＳ 明朝" panose="02020609040205080304" pitchFamily="17" charset="-128"/>
                <a:ea typeface="ＭＳ 明朝" panose="02020609040205080304" pitchFamily="17" charset="-128"/>
              </a:rPr>
              <a:t>）</a:t>
            </a:r>
          </a:p>
          <a:p>
            <a:r>
              <a:rPr lang="ja-JP" altLang="en-US" sz="1600" b="1" dirty="0">
                <a:latin typeface="ＭＳ 明朝" panose="02020609040205080304" pitchFamily="17" charset="-128"/>
                <a:ea typeface="ＭＳ 明朝" panose="02020609040205080304" pitchFamily="17" charset="-128"/>
              </a:rPr>
              <a:t>●</a:t>
            </a:r>
            <a:r>
              <a:rPr kumimoji="1" lang="ja-JP" altLang="en-US" sz="1600" b="1" dirty="0">
                <a:latin typeface="ＭＳ 明朝" panose="02020609040205080304" pitchFamily="17" charset="-128"/>
                <a:ea typeface="ＭＳ 明朝" panose="02020609040205080304" pitchFamily="17" charset="-128"/>
              </a:rPr>
              <a:t>介護認定者数　　　　　　</a:t>
            </a:r>
            <a:r>
              <a:rPr kumimoji="1" lang="en-US" altLang="ja-JP" sz="1600" b="1" dirty="0">
                <a:latin typeface="ＭＳ 明朝" panose="02020609040205080304" pitchFamily="17" charset="-128"/>
                <a:ea typeface="ＭＳ 明朝" panose="02020609040205080304" pitchFamily="17" charset="-128"/>
              </a:rPr>
              <a:t>9,567</a:t>
            </a:r>
            <a:r>
              <a:rPr kumimoji="1" lang="ja-JP" altLang="en-US" sz="1600" b="1" dirty="0">
                <a:latin typeface="ＭＳ 明朝" panose="02020609040205080304" pitchFamily="17" charset="-128"/>
                <a:ea typeface="ＭＳ 明朝" panose="02020609040205080304" pitchFamily="17" charset="-128"/>
              </a:rPr>
              <a:t>人</a:t>
            </a:r>
            <a:r>
              <a:rPr kumimoji="1" lang="en-US" altLang="ja-JP" sz="1600" b="1" dirty="0">
                <a:latin typeface="ＭＳ 明朝" panose="02020609040205080304" pitchFamily="17" charset="-128"/>
                <a:ea typeface="ＭＳ 明朝" panose="02020609040205080304" pitchFamily="17" charset="-128"/>
              </a:rPr>
              <a:t>(</a:t>
            </a:r>
            <a:r>
              <a:rPr kumimoji="1" lang="ja-JP" altLang="en-US" sz="1600" b="1" dirty="0">
                <a:latin typeface="BIZ UDP明朝 Medium" panose="02020500000000000000" pitchFamily="18" charset="-128"/>
                <a:ea typeface="BIZ UDP明朝 Medium" panose="02020500000000000000" pitchFamily="18" charset="-128"/>
              </a:rPr>
              <a:t>令和</a:t>
            </a:r>
            <a:r>
              <a:rPr kumimoji="1" lang="en-US" altLang="ja-JP" sz="1600" b="1" dirty="0">
                <a:latin typeface="BIZ UDP明朝 Medium" panose="02020500000000000000" pitchFamily="18" charset="-128"/>
                <a:ea typeface="BIZ UDP明朝 Medium" panose="02020500000000000000" pitchFamily="18" charset="-128"/>
              </a:rPr>
              <a:t>4</a:t>
            </a:r>
            <a:r>
              <a:rPr kumimoji="1" lang="ja-JP" altLang="en-US" sz="1600" b="1" dirty="0">
                <a:latin typeface="BIZ UDP明朝 Medium" panose="02020500000000000000" pitchFamily="18" charset="-128"/>
                <a:ea typeface="BIZ UDP明朝 Medium" panose="02020500000000000000" pitchFamily="18" charset="-128"/>
              </a:rPr>
              <a:t>年 </a:t>
            </a:r>
            <a:r>
              <a:rPr kumimoji="1" lang="en-US" altLang="ja-JP" sz="1600" b="1" dirty="0">
                <a:latin typeface="BIZ UDP明朝 Medium" panose="02020500000000000000" pitchFamily="18" charset="-128"/>
                <a:ea typeface="BIZ UDP明朝 Medium" panose="02020500000000000000" pitchFamily="18" charset="-128"/>
              </a:rPr>
              <a:t>4</a:t>
            </a:r>
            <a:r>
              <a:rPr kumimoji="1" lang="ja-JP" altLang="en-US" sz="1600" b="1" dirty="0">
                <a:latin typeface="BIZ UDP明朝 Medium" panose="02020500000000000000" pitchFamily="18" charset="-128"/>
                <a:ea typeface="BIZ UDP明朝 Medium" panose="02020500000000000000" pitchFamily="18" charset="-128"/>
              </a:rPr>
              <a:t>月 </a:t>
            </a:r>
            <a:r>
              <a:rPr kumimoji="1" lang="en-US" altLang="ja-JP" sz="1600" b="1" dirty="0">
                <a:latin typeface="BIZ UDP明朝 Medium" panose="02020500000000000000" pitchFamily="18" charset="-128"/>
                <a:ea typeface="BIZ UDP明朝 Medium" panose="02020500000000000000" pitchFamily="18" charset="-128"/>
              </a:rPr>
              <a:t>1</a:t>
            </a:r>
            <a:r>
              <a:rPr kumimoji="1" lang="ja-JP" altLang="en-US" sz="1600" b="1" dirty="0">
                <a:latin typeface="BIZ UDP明朝 Medium" panose="02020500000000000000" pitchFamily="18" charset="-128"/>
                <a:ea typeface="BIZ UDP明朝 Medium" panose="02020500000000000000" pitchFamily="18" charset="-128"/>
              </a:rPr>
              <a:t>日現在</a:t>
            </a:r>
            <a:r>
              <a:rPr kumimoji="1" lang="ja-JP" altLang="en-US" sz="1600" b="1" dirty="0">
                <a:latin typeface="ＭＳ 明朝" panose="02020609040205080304" pitchFamily="17" charset="-128"/>
                <a:ea typeface="ＭＳ 明朝" panose="02020609040205080304" pitchFamily="17" charset="-128"/>
              </a:rPr>
              <a:t>）　</a:t>
            </a:r>
            <a:endParaRPr kumimoji="1" lang="en-US" altLang="ja-JP" sz="1600" b="1" dirty="0">
              <a:latin typeface="ＭＳ 明朝" panose="02020609040205080304" pitchFamily="17" charset="-128"/>
              <a:ea typeface="ＭＳ 明朝" panose="02020609040205080304" pitchFamily="17" charset="-128"/>
            </a:endParaRPr>
          </a:p>
          <a:p>
            <a:r>
              <a:rPr lang="ja-JP" altLang="en-US" sz="1600" b="1" dirty="0">
                <a:latin typeface="ＭＳ 明朝" panose="02020609040205080304" pitchFamily="17" charset="-128"/>
                <a:ea typeface="ＭＳ 明朝" panose="02020609040205080304" pitchFamily="17" charset="-128"/>
              </a:rPr>
              <a:t>●ひとり暮らし高齢者数　　</a:t>
            </a:r>
            <a:r>
              <a:rPr lang="en-US" altLang="ja-JP" sz="1600" b="1" dirty="0">
                <a:latin typeface="ＭＳ 明朝" panose="02020609040205080304" pitchFamily="17" charset="-128"/>
                <a:ea typeface="ＭＳ 明朝" panose="02020609040205080304" pitchFamily="17" charset="-128"/>
              </a:rPr>
              <a:t>8,097</a:t>
            </a:r>
            <a:r>
              <a:rPr lang="ja-JP" altLang="en-US" sz="1600" b="1" dirty="0">
                <a:latin typeface="ＭＳ 明朝" panose="02020609040205080304" pitchFamily="17" charset="-128"/>
                <a:ea typeface="ＭＳ 明朝" panose="02020609040205080304" pitchFamily="17" charset="-128"/>
              </a:rPr>
              <a:t>人</a:t>
            </a:r>
            <a:r>
              <a:rPr lang="en-US" altLang="ja-JP" sz="1600" b="1" dirty="0">
                <a:latin typeface="ＭＳ 明朝" panose="02020609040205080304" pitchFamily="17" charset="-128"/>
                <a:ea typeface="ＭＳ 明朝" panose="02020609040205080304" pitchFamily="17" charset="-128"/>
              </a:rPr>
              <a:t>(</a:t>
            </a:r>
            <a:r>
              <a:rPr lang="ja-JP" altLang="en-US" sz="1600" b="1" dirty="0">
                <a:latin typeface="BIZ UDP明朝 Medium" panose="02020500000000000000" pitchFamily="18" charset="-128"/>
                <a:ea typeface="BIZ UDP明朝 Medium" panose="02020500000000000000" pitchFamily="18" charset="-128"/>
              </a:rPr>
              <a:t>令和</a:t>
            </a:r>
            <a:r>
              <a:rPr lang="en-US" altLang="ja-JP" sz="1600" b="1" dirty="0">
                <a:latin typeface="BIZ UDP明朝 Medium" panose="02020500000000000000" pitchFamily="18" charset="-128"/>
                <a:ea typeface="BIZ UDP明朝 Medium" panose="02020500000000000000" pitchFamily="18" charset="-128"/>
              </a:rPr>
              <a:t>5</a:t>
            </a:r>
            <a:r>
              <a:rPr lang="ja-JP" altLang="en-US" sz="1600" b="1" dirty="0">
                <a:latin typeface="BIZ UDP明朝 Medium" panose="02020500000000000000" pitchFamily="18" charset="-128"/>
                <a:ea typeface="BIZ UDP明朝 Medium" panose="02020500000000000000" pitchFamily="18" charset="-128"/>
              </a:rPr>
              <a:t>年 </a:t>
            </a:r>
            <a:r>
              <a:rPr lang="en-US" altLang="ja-JP" sz="1600" b="1" dirty="0">
                <a:latin typeface="BIZ UDP明朝 Medium" panose="02020500000000000000" pitchFamily="18" charset="-128"/>
                <a:ea typeface="BIZ UDP明朝 Medium" panose="02020500000000000000" pitchFamily="18" charset="-128"/>
              </a:rPr>
              <a:t>1</a:t>
            </a:r>
            <a:r>
              <a:rPr lang="ja-JP" altLang="en-US" sz="1600" b="1" dirty="0">
                <a:latin typeface="BIZ UDP明朝 Medium" panose="02020500000000000000" pitchFamily="18" charset="-128"/>
                <a:ea typeface="BIZ UDP明朝 Medium" panose="02020500000000000000" pitchFamily="18" charset="-128"/>
              </a:rPr>
              <a:t>月 １日現在</a:t>
            </a:r>
            <a:r>
              <a:rPr lang="ja-JP" altLang="en-US" sz="1600" b="1" dirty="0">
                <a:latin typeface="ＭＳ 明朝" panose="02020609040205080304" pitchFamily="17" charset="-128"/>
                <a:ea typeface="ＭＳ 明朝" panose="02020609040205080304" pitchFamily="17" charset="-128"/>
              </a:rPr>
              <a:t>）</a:t>
            </a:r>
            <a:r>
              <a:rPr kumimoji="1" lang="ja-JP" altLang="en-US" sz="1600" b="1" dirty="0">
                <a:latin typeface="ＭＳ 明朝" panose="02020609040205080304" pitchFamily="17" charset="-128"/>
                <a:ea typeface="ＭＳ 明朝" panose="02020609040205080304" pitchFamily="17" charset="-128"/>
              </a:rPr>
              <a:t>　</a:t>
            </a:r>
            <a:endParaRPr kumimoji="1" lang="en-US" altLang="ja-JP" sz="1600" b="1" dirty="0">
              <a:latin typeface="ＭＳ 明朝" panose="02020609040205080304" pitchFamily="17" charset="-128"/>
              <a:ea typeface="ＭＳ 明朝" panose="02020609040205080304" pitchFamily="17" charset="-128"/>
            </a:endParaRPr>
          </a:p>
        </p:txBody>
      </p:sp>
      <p:pic>
        <p:nvPicPr>
          <p:cNvPr id="2" name="図 1">
            <a:extLst>
              <a:ext uri="{FF2B5EF4-FFF2-40B4-BE49-F238E27FC236}">
                <a16:creationId xmlns:a16="http://schemas.microsoft.com/office/drawing/2014/main" id="{757852BA-32ED-4D8F-8883-21DEB476E41E}"/>
              </a:ext>
            </a:extLst>
          </p:cNvPr>
          <p:cNvPicPr>
            <a:picLocks noChangeAspect="1"/>
          </p:cNvPicPr>
          <p:nvPr/>
        </p:nvPicPr>
        <p:blipFill>
          <a:blip r:embed="rId6"/>
          <a:stretch>
            <a:fillRect/>
          </a:stretch>
        </p:blipFill>
        <p:spPr>
          <a:xfrm>
            <a:off x="323528" y="5221109"/>
            <a:ext cx="5165828" cy="1574155"/>
          </a:xfrm>
          <a:prstGeom prst="rect">
            <a:avLst/>
          </a:prstGeom>
        </p:spPr>
      </p:pic>
      <p:sp>
        <p:nvSpPr>
          <p:cNvPr id="3" name="テキスト ボックス 2">
            <a:extLst>
              <a:ext uri="{FF2B5EF4-FFF2-40B4-BE49-F238E27FC236}">
                <a16:creationId xmlns:a16="http://schemas.microsoft.com/office/drawing/2014/main" id="{46C39B1F-EEBE-467B-907F-3C608ECB9E65}"/>
              </a:ext>
            </a:extLst>
          </p:cNvPr>
          <p:cNvSpPr txBox="1"/>
          <p:nvPr/>
        </p:nvSpPr>
        <p:spPr>
          <a:xfrm>
            <a:off x="962227" y="4955215"/>
            <a:ext cx="4824536" cy="338554"/>
          </a:xfrm>
          <a:prstGeom prst="rect">
            <a:avLst/>
          </a:prstGeom>
          <a:noFill/>
        </p:spPr>
        <p:txBody>
          <a:bodyPr wrap="square" rtlCol="0">
            <a:spAutoFit/>
          </a:bodyPr>
          <a:lstStyle/>
          <a:p>
            <a:r>
              <a:rPr lang="ja-JP" altLang="en-US" sz="1600" b="1" dirty="0"/>
              <a:t>▼港区住宅基本計画</a:t>
            </a:r>
            <a:r>
              <a:rPr lang="ja-JP" altLang="en-US" sz="1200" b="1" dirty="0"/>
              <a:t>（平成</a:t>
            </a:r>
            <a:r>
              <a:rPr lang="en-US" altLang="ja-JP" sz="1200" b="1" dirty="0"/>
              <a:t>31</a:t>
            </a:r>
            <a:r>
              <a:rPr lang="ja-JP" altLang="en-US" sz="1200" b="1" dirty="0"/>
              <a:t>年</a:t>
            </a:r>
            <a:r>
              <a:rPr lang="en-US" altLang="ja-JP" sz="1200" b="1" dirty="0"/>
              <a:t>3</a:t>
            </a:r>
            <a:r>
              <a:rPr lang="ja-JP" altLang="en-US" sz="1200" b="1" dirty="0"/>
              <a:t>月策定）より</a:t>
            </a:r>
            <a:r>
              <a:rPr lang="ja-JP" altLang="en-US" sz="1600" b="1" dirty="0"/>
              <a:t>抜粋</a:t>
            </a:r>
            <a:endParaRPr kumimoji="1" lang="ja-JP" altLang="en-US" sz="1600" b="1" dirty="0"/>
          </a:p>
        </p:txBody>
      </p:sp>
      <p:cxnSp>
        <p:nvCxnSpPr>
          <p:cNvPr id="6" name="直線コネクタ 5">
            <a:extLst>
              <a:ext uri="{FF2B5EF4-FFF2-40B4-BE49-F238E27FC236}">
                <a16:creationId xmlns:a16="http://schemas.microsoft.com/office/drawing/2014/main" id="{63BD9F0E-E33F-4406-8B68-97C9714E65AF}"/>
              </a:ext>
            </a:extLst>
          </p:cNvPr>
          <p:cNvCxnSpPr/>
          <p:nvPr/>
        </p:nvCxnSpPr>
        <p:spPr>
          <a:xfrm>
            <a:off x="1475656" y="5877272"/>
            <a:ext cx="2801426" cy="0"/>
          </a:xfrm>
          <a:prstGeom prst="line">
            <a:avLst/>
          </a:prstGeom>
          <a:ln w="44450"/>
        </p:spPr>
        <p:style>
          <a:lnRef idx="1">
            <a:schemeClr val="accent5"/>
          </a:lnRef>
          <a:fillRef idx="0">
            <a:schemeClr val="accent5"/>
          </a:fillRef>
          <a:effectRef idx="0">
            <a:schemeClr val="accent5"/>
          </a:effectRef>
          <a:fontRef idx="minor">
            <a:schemeClr val="tx1"/>
          </a:fontRef>
        </p:style>
      </p:cxnSp>
      <p:sp>
        <p:nvSpPr>
          <p:cNvPr id="12" name="テキスト ボックス 11">
            <a:extLst>
              <a:ext uri="{FF2B5EF4-FFF2-40B4-BE49-F238E27FC236}">
                <a16:creationId xmlns:a16="http://schemas.microsoft.com/office/drawing/2014/main" id="{F8C19373-93FA-4068-8C10-2BC3706790BE}"/>
              </a:ext>
            </a:extLst>
          </p:cNvPr>
          <p:cNvSpPr txBox="1"/>
          <p:nvPr/>
        </p:nvSpPr>
        <p:spPr>
          <a:xfrm>
            <a:off x="8604448" y="6425165"/>
            <a:ext cx="319762" cy="307777"/>
          </a:xfrm>
          <a:prstGeom prst="rect">
            <a:avLst/>
          </a:prstGeom>
          <a:noFill/>
        </p:spPr>
        <p:txBody>
          <a:bodyPr wrap="square" rtlCol="0">
            <a:spAutoFit/>
          </a:bodyPr>
          <a:lstStyle/>
          <a:p>
            <a:r>
              <a:rPr lang="ja-JP" altLang="en-US" sz="1400" dirty="0">
                <a:solidFill>
                  <a:prstClr val="black"/>
                </a:solidFill>
                <a:latin typeface="BIZ UDPゴシック" panose="020B0400000000000000" pitchFamily="50" charset="-128"/>
                <a:ea typeface="BIZ UDPゴシック" panose="020B0400000000000000" pitchFamily="50" charset="-128"/>
              </a:rPr>
              <a:t>３</a:t>
            </a:r>
          </a:p>
        </p:txBody>
      </p:sp>
    </p:spTree>
    <p:extLst>
      <p:ext uri="{BB962C8B-B14F-4D97-AF65-F5344CB8AC3E}">
        <p14:creationId xmlns:p14="http://schemas.microsoft.com/office/powerpoint/2010/main" val="2341329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06FF23B1-82D4-4BC1-837C-B30632076B69}"/>
              </a:ext>
            </a:extLst>
          </p:cNvPr>
          <p:cNvSpPr txBox="1">
            <a:spLocks noGrp="1"/>
          </p:cNvSpPr>
          <p:nvPr>
            <p:ph type="title"/>
          </p:nvPr>
        </p:nvSpPr>
        <p:spPr>
          <a:xfrm>
            <a:off x="5076056" y="4475729"/>
            <a:ext cx="3960440" cy="261610"/>
          </a:xfrm>
          <a:prstGeom prst="rect">
            <a:avLst/>
          </a:prstGeom>
          <a:noFill/>
        </p:spPr>
        <p:txBody>
          <a:bodyPr wrap="square" rtlCol="0">
            <a:spAutoFit/>
          </a:bodyPr>
          <a:lstStyle/>
          <a:p>
            <a:r>
              <a:rPr lang="ja-JP" altLang="en-US" sz="1100" dirty="0">
                <a:solidFill>
                  <a:prstClr val="black"/>
                </a:solidFill>
                <a:latin typeface="BIZ UDPゴシック" panose="020B0400000000000000" pitchFamily="50" charset="-128"/>
                <a:ea typeface="BIZ UDPゴシック" panose="020B0400000000000000" pitchFamily="50" charset="-128"/>
              </a:rPr>
              <a:t>出典：港区政策創造研究所「港区人口推計」（令和５年３月）</a:t>
            </a:r>
          </a:p>
        </p:txBody>
      </p:sp>
      <p:sp>
        <p:nvSpPr>
          <p:cNvPr id="5" name="テキスト ボックス 1">
            <a:extLst>
              <a:ext uri="{FF2B5EF4-FFF2-40B4-BE49-F238E27FC236}">
                <a16:creationId xmlns:a16="http://schemas.microsoft.com/office/drawing/2014/main" id="{AE0F2700-5A5B-4AA8-B6FB-D93E0A8B5E7F}"/>
              </a:ext>
            </a:extLst>
          </p:cNvPr>
          <p:cNvSpPr txBox="1">
            <a:spLocks noChangeArrowheads="1"/>
          </p:cNvSpPr>
          <p:nvPr/>
        </p:nvSpPr>
        <p:spPr bwMode="auto">
          <a:xfrm>
            <a:off x="251520" y="462440"/>
            <a:ext cx="41957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600"/>
              </a:spcAft>
              <a:buFont typeface="Arial" charset="0"/>
              <a:defRPr kumimoji="1" sz="2000" b="1">
                <a:solidFill>
                  <a:schemeClr val="tx1"/>
                </a:solidFill>
                <a:latin typeface="Arial" charset="0"/>
                <a:ea typeface="ＭＳ Ｐゴシック" charset="-128"/>
              </a:defRPr>
            </a:lvl1pPr>
            <a:lvl2pPr marL="742950" indent="-285750">
              <a:spcBef>
                <a:spcPct val="20000"/>
              </a:spcBef>
              <a:buClr>
                <a:schemeClr val="tx2"/>
              </a:buClr>
              <a:buFont typeface="Arial" charset="0"/>
              <a:buChar char="•"/>
              <a:defRPr kumimoji="1" sz="2000">
                <a:solidFill>
                  <a:schemeClr val="tx1"/>
                </a:solidFill>
                <a:latin typeface="Arial" charset="0"/>
                <a:ea typeface="ＭＳ Ｐゴシック" charset="-128"/>
              </a:defRPr>
            </a:lvl2pPr>
            <a:lvl3pPr marL="1143000" indent="-228600">
              <a:spcBef>
                <a:spcPct val="20000"/>
              </a:spcBef>
              <a:buClr>
                <a:schemeClr val="tx2"/>
              </a:buClr>
              <a:buFont typeface="Arial" charset="0"/>
              <a:buChar char="•"/>
              <a:defRPr kumimoji="1">
                <a:solidFill>
                  <a:schemeClr val="tx1"/>
                </a:solidFill>
                <a:latin typeface="Arial" charset="0"/>
                <a:ea typeface="ＭＳ Ｐゴシック" charset="-128"/>
              </a:defRPr>
            </a:lvl3pPr>
            <a:lvl4pPr marL="1600200" indent="-228600">
              <a:spcBef>
                <a:spcPct val="20000"/>
              </a:spcBef>
              <a:buClr>
                <a:schemeClr val="tx2"/>
              </a:buClr>
              <a:buFont typeface="Arial" charset="0"/>
              <a:buChar char="•"/>
              <a:defRPr kumimoji="1">
                <a:solidFill>
                  <a:schemeClr val="tx1"/>
                </a:solidFill>
                <a:latin typeface="Arial" charset="0"/>
                <a:ea typeface="ＭＳ Ｐゴシック" charset="-128"/>
              </a:defRPr>
            </a:lvl4pPr>
            <a:lvl5pPr marL="2057400" indent="-228600">
              <a:spcBef>
                <a:spcPct val="20000"/>
              </a:spcBef>
              <a:buClr>
                <a:schemeClr val="tx2"/>
              </a:buClr>
              <a:buFont typeface="Arial" charset="0"/>
              <a:buChar char="•"/>
              <a:defRPr kumimoji="1">
                <a:solidFill>
                  <a:schemeClr val="tx1"/>
                </a:solidFill>
                <a:latin typeface="Arial" charset="0"/>
                <a:ea typeface="ＭＳ Ｐゴシック" charset="-128"/>
              </a:defRPr>
            </a:lvl5pPr>
            <a:lvl6pPr marL="2514600" indent="-228600" eaLnBrk="0" fontAlgn="base" hangingPunct="0">
              <a:spcBef>
                <a:spcPct val="20000"/>
              </a:spcBef>
              <a:spcAft>
                <a:spcPct val="0"/>
              </a:spcAft>
              <a:buClr>
                <a:schemeClr val="tx2"/>
              </a:buClr>
              <a:buFont typeface="Arial" charset="0"/>
              <a:buChar char="•"/>
              <a:defRPr kumimoji="1">
                <a:solidFill>
                  <a:schemeClr val="tx1"/>
                </a:solidFill>
                <a:latin typeface="Arial" charset="0"/>
                <a:ea typeface="ＭＳ Ｐゴシック" charset="-128"/>
              </a:defRPr>
            </a:lvl6pPr>
            <a:lvl7pPr marL="2971800" indent="-228600" eaLnBrk="0" fontAlgn="base" hangingPunct="0">
              <a:spcBef>
                <a:spcPct val="20000"/>
              </a:spcBef>
              <a:spcAft>
                <a:spcPct val="0"/>
              </a:spcAft>
              <a:buClr>
                <a:schemeClr val="tx2"/>
              </a:buClr>
              <a:buFont typeface="Arial" charset="0"/>
              <a:buChar char="•"/>
              <a:defRPr kumimoji="1">
                <a:solidFill>
                  <a:schemeClr val="tx1"/>
                </a:solidFill>
                <a:latin typeface="Arial" charset="0"/>
                <a:ea typeface="ＭＳ Ｐゴシック" charset="-128"/>
              </a:defRPr>
            </a:lvl7pPr>
            <a:lvl8pPr marL="3429000" indent="-228600" eaLnBrk="0" fontAlgn="base" hangingPunct="0">
              <a:spcBef>
                <a:spcPct val="20000"/>
              </a:spcBef>
              <a:spcAft>
                <a:spcPct val="0"/>
              </a:spcAft>
              <a:buClr>
                <a:schemeClr val="tx2"/>
              </a:buClr>
              <a:buFont typeface="Arial" charset="0"/>
              <a:buChar char="•"/>
              <a:defRPr kumimoji="1">
                <a:solidFill>
                  <a:schemeClr val="tx1"/>
                </a:solidFill>
                <a:latin typeface="Arial" charset="0"/>
                <a:ea typeface="ＭＳ Ｐゴシック" charset="-128"/>
              </a:defRPr>
            </a:lvl8pPr>
            <a:lvl9pPr marL="3886200" indent="-228600" eaLnBrk="0" fontAlgn="base" hangingPunct="0">
              <a:spcBef>
                <a:spcPct val="20000"/>
              </a:spcBef>
              <a:spcAft>
                <a:spcPct val="0"/>
              </a:spcAft>
              <a:buClr>
                <a:schemeClr val="tx2"/>
              </a:buClr>
              <a:buFont typeface="Arial" charset="0"/>
              <a:buChar char="•"/>
              <a:defRPr kumimoji="1">
                <a:solidFill>
                  <a:schemeClr val="tx1"/>
                </a:solidFill>
                <a:latin typeface="Arial" charset="0"/>
                <a:ea typeface="ＭＳ Ｐゴシック" charset="-128"/>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1" lang="ja-JP" altLang="en-US" sz="2400" b="1" i="0" u="none" strike="noStrike" kern="0" cap="none" spc="0" normalizeH="0" baseline="0" noProof="0" dirty="0">
                <a:ln>
                  <a:noFill/>
                </a:ln>
                <a:solidFill>
                  <a:srgbClr val="2F5897"/>
                </a:solidFill>
                <a:effectLst/>
                <a:uLnTx/>
                <a:uFillTx/>
                <a:latin typeface="+mj-ea"/>
                <a:ea typeface="+mj-ea"/>
              </a:rPr>
              <a:t>●港区の人口</a:t>
            </a:r>
            <a:r>
              <a:rPr lang="ja-JP" altLang="en-US" sz="2400" kern="0" dirty="0">
                <a:solidFill>
                  <a:srgbClr val="2F5897"/>
                </a:solidFill>
                <a:latin typeface="+mj-ea"/>
                <a:ea typeface="+mj-ea"/>
              </a:rPr>
              <a:t>推計</a:t>
            </a:r>
            <a:endParaRPr kumimoji="1" lang="ja-JP" altLang="en-US" sz="2400" b="0" i="0" u="none" strike="noStrike" kern="0" cap="none" spc="0" normalizeH="0" baseline="0" noProof="0" dirty="0">
              <a:ln>
                <a:noFill/>
              </a:ln>
              <a:solidFill>
                <a:srgbClr val="2F5897"/>
              </a:solidFill>
              <a:effectLst/>
              <a:uLnTx/>
              <a:uFillTx/>
              <a:latin typeface="+mj-ea"/>
              <a:ea typeface="+mj-ea"/>
            </a:endParaRPr>
          </a:p>
        </p:txBody>
      </p:sp>
      <p:pic>
        <p:nvPicPr>
          <p:cNvPr id="2" name="図 1">
            <a:extLst>
              <a:ext uri="{FF2B5EF4-FFF2-40B4-BE49-F238E27FC236}">
                <a16:creationId xmlns:a16="http://schemas.microsoft.com/office/drawing/2014/main" id="{E2CB9DF5-A77B-424C-BBD8-B076C9CE3E7B}"/>
              </a:ext>
            </a:extLst>
          </p:cNvPr>
          <p:cNvPicPr>
            <a:picLocks noChangeAspect="1"/>
          </p:cNvPicPr>
          <p:nvPr/>
        </p:nvPicPr>
        <p:blipFill>
          <a:blip r:embed="rId3"/>
          <a:stretch>
            <a:fillRect/>
          </a:stretch>
        </p:blipFill>
        <p:spPr>
          <a:xfrm>
            <a:off x="684802" y="1014987"/>
            <a:ext cx="7847637" cy="3426767"/>
          </a:xfrm>
          <a:prstGeom prst="rect">
            <a:avLst/>
          </a:prstGeom>
        </p:spPr>
      </p:pic>
      <p:sp>
        <p:nvSpPr>
          <p:cNvPr id="3" name="テキスト ボックス 2">
            <a:extLst>
              <a:ext uri="{FF2B5EF4-FFF2-40B4-BE49-F238E27FC236}">
                <a16:creationId xmlns:a16="http://schemas.microsoft.com/office/drawing/2014/main" id="{EB1ECA90-3992-40CA-9B7B-F0F75AB1E9A7}"/>
              </a:ext>
            </a:extLst>
          </p:cNvPr>
          <p:cNvSpPr txBox="1"/>
          <p:nvPr/>
        </p:nvSpPr>
        <p:spPr>
          <a:xfrm>
            <a:off x="1331640" y="5085184"/>
            <a:ext cx="7128792" cy="1477328"/>
          </a:xfrm>
          <a:prstGeom prst="rect">
            <a:avLst/>
          </a:prstGeom>
          <a:noFill/>
        </p:spPr>
        <p:txBody>
          <a:bodyPr wrap="square" rtlCol="0">
            <a:spAutoFit/>
          </a:bodyPr>
          <a:lstStyle/>
          <a:p>
            <a:r>
              <a:rPr kumimoji="1" lang="ja-JP" altLang="en-US" dirty="0"/>
              <a:t>●要介護認定者数の推計</a:t>
            </a:r>
            <a:r>
              <a:rPr kumimoji="1" lang="ja-JP" altLang="en-US" sz="1600" dirty="0"/>
              <a:t>（第８期介護保険事業計画より）　　　　　</a:t>
            </a:r>
            <a:r>
              <a:rPr kumimoji="1" lang="ja-JP" altLang="en-US" sz="1050" dirty="0"/>
              <a:t>単位：人</a:t>
            </a:r>
            <a:endParaRPr kumimoji="1" lang="en-US" altLang="ja-JP" sz="1050" dirty="0"/>
          </a:p>
          <a:p>
            <a:r>
              <a:rPr lang="ja-JP" altLang="en-US" dirty="0"/>
              <a:t>　　</a:t>
            </a:r>
            <a:endParaRPr lang="en-US" altLang="ja-JP" dirty="0"/>
          </a:p>
          <a:p>
            <a:endParaRPr kumimoji="1" lang="en-US" altLang="ja-JP" dirty="0"/>
          </a:p>
          <a:p>
            <a:endParaRPr lang="en-US" altLang="ja-JP" dirty="0"/>
          </a:p>
          <a:p>
            <a:endParaRPr kumimoji="1" lang="ja-JP" altLang="en-US" dirty="0"/>
          </a:p>
        </p:txBody>
      </p:sp>
      <p:graphicFrame>
        <p:nvGraphicFramePr>
          <p:cNvPr id="4" name="表 3">
            <a:extLst>
              <a:ext uri="{FF2B5EF4-FFF2-40B4-BE49-F238E27FC236}">
                <a16:creationId xmlns:a16="http://schemas.microsoft.com/office/drawing/2014/main" id="{866643C7-4B33-4AA7-A59D-F5E649C08458}"/>
              </a:ext>
            </a:extLst>
          </p:cNvPr>
          <p:cNvGraphicFramePr>
            <a:graphicFrameLocks noGrp="1"/>
          </p:cNvGraphicFramePr>
          <p:nvPr>
            <p:extLst>
              <p:ext uri="{D42A27DB-BD31-4B8C-83A1-F6EECF244321}">
                <p14:modId xmlns:p14="http://schemas.microsoft.com/office/powerpoint/2010/main" val="2416760719"/>
              </p:ext>
            </p:extLst>
          </p:nvPr>
        </p:nvGraphicFramePr>
        <p:xfrm>
          <a:off x="1742991" y="5453008"/>
          <a:ext cx="6096000" cy="7416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495201973"/>
                    </a:ext>
                  </a:extLst>
                </a:gridCol>
                <a:gridCol w="2032000">
                  <a:extLst>
                    <a:ext uri="{9D8B030D-6E8A-4147-A177-3AD203B41FA5}">
                      <a16:colId xmlns:a16="http://schemas.microsoft.com/office/drawing/2014/main" val="2173349101"/>
                    </a:ext>
                  </a:extLst>
                </a:gridCol>
                <a:gridCol w="2032000">
                  <a:extLst>
                    <a:ext uri="{9D8B030D-6E8A-4147-A177-3AD203B41FA5}">
                      <a16:colId xmlns:a16="http://schemas.microsoft.com/office/drawing/2014/main" val="2374987020"/>
                    </a:ext>
                  </a:extLst>
                </a:gridCol>
              </a:tblGrid>
              <a:tr h="370840">
                <a:tc>
                  <a:txBody>
                    <a:bodyPr/>
                    <a:lstStyle/>
                    <a:p>
                      <a:pPr algn="ctr"/>
                      <a:r>
                        <a:rPr kumimoji="1" lang="ja-JP" altLang="en-US" sz="1400" dirty="0"/>
                        <a:t>令和３年度</a:t>
                      </a:r>
                    </a:p>
                  </a:txBody>
                  <a:tcPr/>
                </a:tc>
                <a:tc>
                  <a:txBody>
                    <a:bodyPr/>
                    <a:lstStyle/>
                    <a:p>
                      <a:pPr algn="ctr"/>
                      <a:r>
                        <a:rPr kumimoji="1" lang="ja-JP" altLang="en-US" sz="1400" dirty="0"/>
                        <a:t>令和４年度</a:t>
                      </a:r>
                    </a:p>
                  </a:txBody>
                  <a:tcPr/>
                </a:tc>
                <a:tc>
                  <a:txBody>
                    <a:bodyPr/>
                    <a:lstStyle/>
                    <a:p>
                      <a:pPr algn="ctr"/>
                      <a:r>
                        <a:rPr kumimoji="1" lang="ja-JP" altLang="en-US" sz="1400" dirty="0"/>
                        <a:t>令和５年度</a:t>
                      </a:r>
                    </a:p>
                  </a:txBody>
                  <a:tcPr/>
                </a:tc>
                <a:extLst>
                  <a:ext uri="{0D108BD9-81ED-4DB2-BD59-A6C34878D82A}">
                    <a16:rowId xmlns:a16="http://schemas.microsoft.com/office/drawing/2014/main" val="348483935"/>
                  </a:ext>
                </a:extLst>
              </a:tr>
              <a:tr h="370840">
                <a:tc>
                  <a:txBody>
                    <a:bodyPr/>
                    <a:lstStyle/>
                    <a:p>
                      <a:pPr algn="ctr"/>
                      <a:r>
                        <a:rPr kumimoji="1" lang="en-US" altLang="ja-JP" dirty="0"/>
                        <a:t>9,536</a:t>
                      </a:r>
                      <a:endParaRPr kumimoji="1" lang="ja-JP" altLang="en-US" dirty="0"/>
                    </a:p>
                  </a:txBody>
                  <a:tcPr/>
                </a:tc>
                <a:tc>
                  <a:txBody>
                    <a:bodyPr/>
                    <a:lstStyle/>
                    <a:p>
                      <a:pPr algn="ctr"/>
                      <a:r>
                        <a:rPr kumimoji="1" lang="en-US" altLang="ja-JP" dirty="0"/>
                        <a:t>9,840</a:t>
                      </a:r>
                      <a:endParaRPr kumimoji="1" lang="ja-JP" altLang="en-US" dirty="0"/>
                    </a:p>
                  </a:txBody>
                  <a:tcPr/>
                </a:tc>
                <a:tc>
                  <a:txBody>
                    <a:bodyPr/>
                    <a:lstStyle/>
                    <a:p>
                      <a:pPr algn="ctr"/>
                      <a:r>
                        <a:rPr kumimoji="1" lang="en-US" altLang="ja-JP" dirty="0"/>
                        <a:t>10,133</a:t>
                      </a:r>
                      <a:endParaRPr kumimoji="1" lang="ja-JP" altLang="en-US" dirty="0"/>
                    </a:p>
                  </a:txBody>
                  <a:tcPr/>
                </a:tc>
                <a:extLst>
                  <a:ext uri="{0D108BD9-81ED-4DB2-BD59-A6C34878D82A}">
                    <a16:rowId xmlns:a16="http://schemas.microsoft.com/office/drawing/2014/main" val="2074064790"/>
                  </a:ext>
                </a:extLst>
              </a:tr>
            </a:tbl>
          </a:graphicData>
        </a:graphic>
      </p:graphicFrame>
      <p:sp>
        <p:nvSpPr>
          <p:cNvPr id="7" name="テキスト ボックス 6">
            <a:extLst>
              <a:ext uri="{FF2B5EF4-FFF2-40B4-BE49-F238E27FC236}">
                <a16:creationId xmlns:a16="http://schemas.microsoft.com/office/drawing/2014/main" id="{B00F43C0-F5CA-4F34-A407-6A0892FFB2C1}"/>
              </a:ext>
            </a:extLst>
          </p:cNvPr>
          <p:cNvSpPr txBox="1"/>
          <p:nvPr/>
        </p:nvSpPr>
        <p:spPr>
          <a:xfrm>
            <a:off x="8546246" y="6408623"/>
            <a:ext cx="332088" cy="307777"/>
          </a:xfrm>
          <a:prstGeom prst="rect">
            <a:avLst/>
          </a:prstGeom>
          <a:noFill/>
        </p:spPr>
        <p:txBody>
          <a:bodyPr wrap="square" rtlCol="0">
            <a:spAutoFit/>
          </a:bodyPr>
          <a:lstStyle/>
          <a:p>
            <a:r>
              <a:rPr lang="ja-JP" altLang="en-US" sz="1400" dirty="0">
                <a:solidFill>
                  <a:prstClr val="black"/>
                </a:solidFill>
                <a:latin typeface="BIZ UDPゴシック" panose="020B0400000000000000" pitchFamily="50" charset="-128"/>
                <a:ea typeface="BIZ UDPゴシック" panose="020B0400000000000000" pitchFamily="50" charset="-128"/>
              </a:rPr>
              <a:t>４</a:t>
            </a:r>
          </a:p>
        </p:txBody>
      </p:sp>
    </p:spTree>
    <p:extLst>
      <p:ext uri="{BB962C8B-B14F-4D97-AF65-F5344CB8AC3E}">
        <p14:creationId xmlns:p14="http://schemas.microsoft.com/office/powerpoint/2010/main" val="32531747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9042C8EC-4C61-4C6E-AE0F-6286BF6EA8EB}"/>
              </a:ext>
            </a:extLst>
          </p:cNvPr>
          <p:cNvSpPr/>
          <p:nvPr/>
        </p:nvSpPr>
        <p:spPr>
          <a:xfrm>
            <a:off x="409051" y="288083"/>
            <a:ext cx="8264496" cy="46057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D9904008-6D9B-47D3-9A0F-DE49A251FDF9}"/>
              </a:ext>
            </a:extLst>
          </p:cNvPr>
          <p:cNvSpPr/>
          <p:nvPr/>
        </p:nvSpPr>
        <p:spPr>
          <a:xfrm>
            <a:off x="4683769" y="2873258"/>
            <a:ext cx="3744416" cy="1446925"/>
          </a:xfrm>
          <a:prstGeom prst="ellipse">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E65A83C8-B01C-47F7-BB36-442210DE034A}"/>
              </a:ext>
            </a:extLst>
          </p:cNvPr>
          <p:cNvPicPr>
            <a:picLocks noChangeAspect="1"/>
          </p:cNvPicPr>
          <p:nvPr/>
        </p:nvPicPr>
        <p:blipFill>
          <a:blip r:embed="rId3"/>
          <a:stretch>
            <a:fillRect/>
          </a:stretch>
        </p:blipFill>
        <p:spPr>
          <a:xfrm>
            <a:off x="395131" y="1171664"/>
            <a:ext cx="3888432" cy="5449034"/>
          </a:xfrm>
          <a:prstGeom prst="rect">
            <a:avLst/>
          </a:prstGeom>
        </p:spPr>
      </p:pic>
      <p:sp>
        <p:nvSpPr>
          <p:cNvPr id="5" name="テキスト ボックス 4">
            <a:extLst>
              <a:ext uri="{FF2B5EF4-FFF2-40B4-BE49-F238E27FC236}">
                <a16:creationId xmlns:a16="http://schemas.microsoft.com/office/drawing/2014/main" id="{065D3541-39B3-40C9-9661-E37B15C3F70A}"/>
              </a:ext>
            </a:extLst>
          </p:cNvPr>
          <p:cNvSpPr txBox="1"/>
          <p:nvPr/>
        </p:nvSpPr>
        <p:spPr>
          <a:xfrm>
            <a:off x="439752" y="357830"/>
            <a:ext cx="7879080" cy="400110"/>
          </a:xfrm>
          <a:prstGeom prst="rect">
            <a:avLst/>
          </a:prstGeom>
          <a:noFill/>
        </p:spPr>
        <p:txBody>
          <a:bodyPr wrap="none" rtlCol="0">
            <a:spAutoFit/>
          </a:bodyPr>
          <a:lstStyle/>
          <a:p>
            <a:r>
              <a:rPr kumimoji="1" lang="ja-JP" altLang="en-US" sz="2000" dirty="0">
                <a:latin typeface="UD デジタル 教科書体 N-B" panose="02020700000000000000" pitchFamily="17" charset="-128"/>
                <a:ea typeface="UD デジタル 教科書体 N-B" panose="02020700000000000000" pitchFamily="17" charset="-128"/>
              </a:rPr>
              <a:t>２　ひとり暮らし高齢</a:t>
            </a:r>
            <a:r>
              <a:rPr lang="ja-JP" altLang="en-US" sz="2000" dirty="0">
                <a:latin typeface="UD デジタル 教科書体 N-B" panose="02020700000000000000" pitchFamily="17" charset="-128"/>
                <a:ea typeface="UD デジタル 教科書体 N-B" panose="02020700000000000000" pitchFamily="17" charset="-128"/>
              </a:rPr>
              <a:t>者等見守り推進事業（平成</a:t>
            </a:r>
            <a:r>
              <a:rPr lang="en-US" altLang="ja-JP" sz="2000" dirty="0">
                <a:latin typeface="UD デジタル 教科書体 N-B" panose="02020700000000000000" pitchFamily="17" charset="-128"/>
                <a:ea typeface="UD デジタル 教科書体 N-B" panose="02020700000000000000" pitchFamily="17" charset="-128"/>
              </a:rPr>
              <a:t>23</a:t>
            </a:r>
            <a:r>
              <a:rPr lang="ja-JP" altLang="en-US" sz="2000" dirty="0">
                <a:latin typeface="UD デジタル 教科書体 N-B" panose="02020700000000000000" pitchFamily="17" charset="-128"/>
                <a:ea typeface="UD デジタル 教科書体 N-B" panose="02020700000000000000" pitchFamily="17" charset="-128"/>
              </a:rPr>
              <a:t>年度事業開始）</a:t>
            </a:r>
            <a:endParaRPr kumimoji="1" lang="ja-JP" altLang="en-US" sz="2000" dirty="0">
              <a:latin typeface="UD デジタル 教科書体 N-B" panose="02020700000000000000" pitchFamily="17" charset="-128"/>
              <a:ea typeface="UD デジタル 教科書体 N-B" panose="02020700000000000000" pitchFamily="17" charset="-128"/>
            </a:endParaRPr>
          </a:p>
        </p:txBody>
      </p:sp>
      <p:sp>
        <p:nvSpPr>
          <p:cNvPr id="6" name="テキスト ボックス 5">
            <a:extLst>
              <a:ext uri="{FF2B5EF4-FFF2-40B4-BE49-F238E27FC236}">
                <a16:creationId xmlns:a16="http://schemas.microsoft.com/office/drawing/2014/main" id="{9941C51E-0EA6-4269-95FF-D4F843363D98}"/>
              </a:ext>
            </a:extLst>
          </p:cNvPr>
          <p:cNvSpPr txBox="1"/>
          <p:nvPr/>
        </p:nvSpPr>
        <p:spPr>
          <a:xfrm>
            <a:off x="4355975" y="1318940"/>
            <a:ext cx="4392893" cy="1323439"/>
          </a:xfrm>
          <a:prstGeom prst="rect">
            <a:avLst/>
          </a:prstGeom>
          <a:noFill/>
        </p:spPr>
        <p:txBody>
          <a:bodyPr wrap="square" rtlCol="0">
            <a:spAutoFit/>
          </a:bodyPr>
          <a:lstStyle/>
          <a:p>
            <a:r>
              <a:rPr kumimoji="1" lang="ja-JP" altLang="en-US" sz="1600" dirty="0">
                <a:latin typeface="UD デジタル 教科書体 N-B" panose="02020700000000000000" pitchFamily="17" charset="-128"/>
                <a:ea typeface="UD デジタル 教科書体 N-B" panose="02020700000000000000" pitchFamily="17" charset="-128"/>
              </a:rPr>
              <a:t>　ふれあい相談員が、区内のひとり暮らし高齢者</a:t>
            </a:r>
            <a:r>
              <a:rPr lang="ja-JP" altLang="en-US" sz="1600" dirty="0">
                <a:latin typeface="UD デジタル 教科書体 N-B" panose="02020700000000000000" pitchFamily="17" charset="-128"/>
                <a:ea typeface="UD デジタル 教科書体 N-B" panose="02020700000000000000" pitchFamily="17" charset="-128"/>
              </a:rPr>
              <a:t>等の居宅等を訪問し、福祉サービス等の相談を受け、必要なサービスや支援につなげることにより、在宅高齢者の福祉の増進を図ります。</a:t>
            </a:r>
            <a:endParaRPr kumimoji="1" lang="ja-JP" altLang="en-US" sz="1600" dirty="0">
              <a:latin typeface="UD デジタル 教科書体 N-B" panose="02020700000000000000" pitchFamily="17" charset="-128"/>
              <a:ea typeface="UD デジタル 教科書体 N-B" panose="02020700000000000000" pitchFamily="17" charset="-128"/>
            </a:endParaRPr>
          </a:p>
        </p:txBody>
      </p:sp>
      <p:sp>
        <p:nvSpPr>
          <p:cNvPr id="7" name="正方形/長方形 6">
            <a:extLst>
              <a:ext uri="{FF2B5EF4-FFF2-40B4-BE49-F238E27FC236}">
                <a16:creationId xmlns:a16="http://schemas.microsoft.com/office/drawing/2014/main" id="{9389F87B-0B12-42AC-9C87-F31F908A81AF}"/>
              </a:ext>
            </a:extLst>
          </p:cNvPr>
          <p:cNvSpPr/>
          <p:nvPr/>
        </p:nvSpPr>
        <p:spPr>
          <a:xfrm>
            <a:off x="5322473" y="3076437"/>
            <a:ext cx="3078088" cy="923330"/>
          </a:xfrm>
          <a:prstGeom prst="rect">
            <a:avLst/>
          </a:prstGeom>
        </p:spPr>
        <p:txBody>
          <a:bodyPr wrap="square">
            <a:spAutoFit/>
          </a:bodyPr>
          <a:lstStyle/>
          <a:p>
            <a:r>
              <a:rPr lang="ja-JP" altLang="en-US" b="1" dirty="0">
                <a:solidFill>
                  <a:srgbClr val="FF0000"/>
                </a:solidFill>
                <a:latin typeface="HGS創英角ｺﾞｼｯｸUB" panose="020B0900000000000000" pitchFamily="50" charset="-128"/>
                <a:ea typeface="HGS創英角ｺﾞｼｯｸUB" panose="020B0900000000000000" pitchFamily="50" charset="-128"/>
              </a:rPr>
              <a:t>平成22年 </a:t>
            </a:r>
            <a:br>
              <a:rPr lang="ja-JP" altLang="en-US" b="1" dirty="0">
                <a:solidFill>
                  <a:srgbClr val="FF0000"/>
                </a:solidFill>
                <a:latin typeface="HGS創英角ｺﾞｼｯｸUB" panose="020B0900000000000000" pitchFamily="50" charset="-128"/>
                <a:ea typeface="HGS創英角ｺﾞｼｯｸUB" panose="020B0900000000000000" pitchFamily="50" charset="-128"/>
              </a:rPr>
            </a:br>
            <a:r>
              <a:rPr lang="ja-JP" altLang="en-US" b="1" dirty="0">
                <a:solidFill>
                  <a:srgbClr val="FF0000"/>
                </a:solidFill>
                <a:latin typeface="HGS創英角ｺﾞｼｯｸUB" panose="020B0900000000000000" pitchFamily="50" charset="-128"/>
                <a:ea typeface="HGS創英角ｺﾞｼｯｸUB" panose="020B0900000000000000" pitchFamily="50" charset="-128"/>
              </a:rPr>
              <a:t>　所在不明高齢者の問題</a:t>
            </a:r>
            <a:endParaRPr lang="en-US" altLang="ja-JP" b="1" dirty="0">
              <a:solidFill>
                <a:srgbClr val="FF0000"/>
              </a:solidFill>
              <a:latin typeface="HGS創英角ｺﾞｼｯｸUB" panose="020B0900000000000000" pitchFamily="50" charset="-128"/>
              <a:ea typeface="HGS創英角ｺﾞｼｯｸUB" panose="020B0900000000000000" pitchFamily="50" charset="-128"/>
            </a:endParaRPr>
          </a:p>
          <a:p>
            <a:r>
              <a:rPr lang="en-US" altLang="ja-JP" b="1" dirty="0">
                <a:solidFill>
                  <a:srgbClr val="FF0000"/>
                </a:solidFill>
                <a:latin typeface="HGS創英角ｺﾞｼｯｸUB" panose="020B0900000000000000" pitchFamily="50" charset="-128"/>
                <a:ea typeface="HGS創英角ｺﾞｼｯｸUB" panose="020B0900000000000000" pitchFamily="50" charset="-128"/>
              </a:rPr>
              <a:t>   </a:t>
            </a:r>
            <a:r>
              <a:rPr lang="ja-JP" altLang="en-US" b="1" dirty="0">
                <a:solidFill>
                  <a:srgbClr val="FF0000"/>
                </a:solidFill>
                <a:latin typeface="HGS創英角ｺﾞｼｯｸUB" panose="020B0900000000000000" pitchFamily="50" charset="-128"/>
                <a:ea typeface="HGS創英角ｺﾞｼｯｸUB" panose="020B0900000000000000" pitchFamily="50" charset="-128"/>
              </a:rPr>
              <a:t>孤立死の問題</a:t>
            </a:r>
            <a:endParaRPr lang="ja-JP" altLang="en-US" dirty="0">
              <a:solidFill>
                <a:srgbClr val="FF0000"/>
              </a:solidFill>
            </a:endParaRPr>
          </a:p>
        </p:txBody>
      </p:sp>
      <p:sp>
        <p:nvSpPr>
          <p:cNvPr id="8" name="正方形/長方形 7">
            <a:extLst>
              <a:ext uri="{FF2B5EF4-FFF2-40B4-BE49-F238E27FC236}">
                <a16:creationId xmlns:a16="http://schemas.microsoft.com/office/drawing/2014/main" id="{B6FE8F12-B09C-4FB5-8435-C05A917AE946}"/>
              </a:ext>
            </a:extLst>
          </p:cNvPr>
          <p:cNvSpPr/>
          <p:nvPr/>
        </p:nvSpPr>
        <p:spPr>
          <a:xfrm>
            <a:off x="5250489" y="5800385"/>
            <a:ext cx="3488521" cy="5259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schemeClr val="tx1"/>
                </a:solidFill>
                <a:latin typeface="HG丸ｺﾞｼｯｸM-PRO" panose="020F0600000000000000" pitchFamily="50" charset="-128"/>
                <a:ea typeface="HG丸ｺﾞｼｯｸM-PRO" panose="020F0600000000000000" pitchFamily="50" charset="-128"/>
              </a:rPr>
              <a:t>高齢者の社会的孤立が深刻化</a:t>
            </a:r>
            <a:endParaRPr lang="en-US" altLang="ja-JP"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9" name="正方形/長方形 8">
            <a:extLst>
              <a:ext uri="{FF2B5EF4-FFF2-40B4-BE49-F238E27FC236}">
                <a16:creationId xmlns:a16="http://schemas.microsoft.com/office/drawing/2014/main" id="{5C74CECB-BC1E-4AF2-A1B8-A0A5C20F5BB6}"/>
              </a:ext>
            </a:extLst>
          </p:cNvPr>
          <p:cNvSpPr/>
          <p:nvPr/>
        </p:nvSpPr>
        <p:spPr>
          <a:xfrm>
            <a:off x="4541299" y="4494899"/>
            <a:ext cx="4579034" cy="842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dirty="0">
                <a:solidFill>
                  <a:schemeClr val="tx1"/>
                </a:solidFill>
                <a:latin typeface="HG丸ｺﾞｼｯｸM-PRO" panose="020F0600000000000000" pitchFamily="50" charset="-128"/>
                <a:ea typeface="HG丸ｺﾞｼｯｸM-PRO" panose="020F0600000000000000" pitchFamily="50" charset="-128"/>
              </a:rPr>
              <a:t>　　</a:t>
            </a:r>
            <a:r>
              <a:rPr lang="ja-JP" altLang="en-US" b="1" dirty="0">
                <a:solidFill>
                  <a:schemeClr val="tx1"/>
                </a:solidFill>
                <a:latin typeface="HG丸ｺﾞｼｯｸM-PRO" panose="020F0600000000000000" pitchFamily="50" charset="-128"/>
                <a:ea typeface="HG丸ｺﾞｼｯｸM-PRO" panose="020F0600000000000000" pitchFamily="50" charset="-128"/>
              </a:rPr>
              <a:t>背景</a:t>
            </a:r>
            <a:r>
              <a:rPr lang="en-US" altLang="ja-JP" b="1" dirty="0">
                <a:solidFill>
                  <a:schemeClr val="tx1"/>
                </a:solidFill>
                <a:latin typeface="HG丸ｺﾞｼｯｸM-PRO" panose="020F0600000000000000" pitchFamily="50" charset="-128"/>
                <a:ea typeface="HG丸ｺﾞｼｯｸM-PRO" panose="020F0600000000000000" pitchFamily="50" charset="-128"/>
              </a:rPr>
              <a:t>…</a:t>
            </a:r>
          </a:p>
          <a:p>
            <a:r>
              <a:rPr lang="ja-JP" altLang="en-US" b="1" dirty="0">
                <a:solidFill>
                  <a:schemeClr val="tx1"/>
                </a:solidFill>
                <a:latin typeface="HG丸ｺﾞｼｯｸM-PRO" panose="020F0600000000000000" pitchFamily="50" charset="-128"/>
                <a:ea typeface="HG丸ｺﾞｼｯｸM-PRO" panose="020F0600000000000000" pitchFamily="50" charset="-128"/>
              </a:rPr>
              <a:t>　　　家族と地域の見守り力の脆弱化</a:t>
            </a:r>
            <a:endParaRPr lang="en-US" altLang="ja-JP" b="1" dirty="0">
              <a:solidFill>
                <a:schemeClr val="tx1"/>
              </a:solidFill>
              <a:latin typeface="HG丸ｺﾞｼｯｸM-PRO" panose="020F0600000000000000" pitchFamily="50" charset="-128"/>
              <a:ea typeface="HG丸ｺﾞｼｯｸM-PRO" panose="020F0600000000000000" pitchFamily="50" charset="-128"/>
            </a:endParaRPr>
          </a:p>
        </p:txBody>
      </p:sp>
      <p:sp>
        <p:nvSpPr>
          <p:cNvPr id="10" name="正方形/長方形 9">
            <a:extLst>
              <a:ext uri="{FF2B5EF4-FFF2-40B4-BE49-F238E27FC236}">
                <a16:creationId xmlns:a16="http://schemas.microsoft.com/office/drawing/2014/main" id="{2BDBE383-D7D1-4906-95D4-0838309FF7E6}"/>
              </a:ext>
            </a:extLst>
          </p:cNvPr>
          <p:cNvSpPr/>
          <p:nvPr/>
        </p:nvSpPr>
        <p:spPr>
          <a:xfrm>
            <a:off x="5322473" y="3596721"/>
            <a:ext cx="2250803" cy="407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100" dirty="0">
                <a:solidFill>
                  <a:schemeClr val="tx1"/>
                </a:solidFill>
                <a:latin typeface="HG丸ｺﾞｼｯｸM-PRO" panose="020F0600000000000000" pitchFamily="50" charset="-128"/>
                <a:ea typeface="HG丸ｺﾞｼｯｸM-PRO" panose="020F0600000000000000" pitchFamily="50" charset="-128"/>
              </a:rPr>
              <a:t>　</a:t>
            </a:r>
            <a:endParaRPr lang="en-US" altLang="ja-JP" sz="2000" b="1" dirty="0">
              <a:solidFill>
                <a:srgbClr val="FF0000"/>
              </a:solidFill>
              <a:latin typeface="HGS創英角ｺﾞｼｯｸUB" panose="020B0900000000000000" pitchFamily="50" charset="-128"/>
              <a:ea typeface="HGS創英角ｺﾞｼｯｸUB" panose="020B0900000000000000" pitchFamily="50" charset="-128"/>
            </a:endParaRPr>
          </a:p>
        </p:txBody>
      </p:sp>
      <p:sp>
        <p:nvSpPr>
          <p:cNvPr id="12" name="矢印: 下 11">
            <a:extLst>
              <a:ext uri="{FF2B5EF4-FFF2-40B4-BE49-F238E27FC236}">
                <a16:creationId xmlns:a16="http://schemas.microsoft.com/office/drawing/2014/main" id="{2AF09BD3-3A73-47CC-847C-3A0BAA49F110}"/>
              </a:ext>
            </a:extLst>
          </p:cNvPr>
          <p:cNvSpPr/>
          <p:nvPr/>
        </p:nvSpPr>
        <p:spPr>
          <a:xfrm>
            <a:off x="5503428" y="4388611"/>
            <a:ext cx="2169591" cy="315238"/>
          </a:xfrm>
          <a:prstGeom prst="downArrow">
            <a:avLst>
              <a:gd name="adj1" fmla="val 12355"/>
              <a:gd name="adj2" fmla="val 9999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下 12">
            <a:extLst>
              <a:ext uri="{FF2B5EF4-FFF2-40B4-BE49-F238E27FC236}">
                <a16:creationId xmlns:a16="http://schemas.microsoft.com/office/drawing/2014/main" id="{A948CAF5-E012-412F-83B6-422A6912D426}"/>
              </a:ext>
            </a:extLst>
          </p:cNvPr>
          <p:cNvSpPr/>
          <p:nvPr/>
        </p:nvSpPr>
        <p:spPr>
          <a:xfrm>
            <a:off x="5513298" y="5429875"/>
            <a:ext cx="2169591" cy="315238"/>
          </a:xfrm>
          <a:prstGeom prst="downArrow">
            <a:avLst>
              <a:gd name="adj1" fmla="val 12355"/>
              <a:gd name="adj2" fmla="val 10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82D25FDC-D633-4B08-A7B7-A1EB84E70C28}"/>
              </a:ext>
            </a:extLst>
          </p:cNvPr>
          <p:cNvSpPr txBox="1"/>
          <p:nvPr/>
        </p:nvSpPr>
        <p:spPr>
          <a:xfrm>
            <a:off x="8513666" y="6326301"/>
            <a:ext cx="319762" cy="307777"/>
          </a:xfrm>
          <a:prstGeom prst="rect">
            <a:avLst/>
          </a:prstGeom>
          <a:noFill/>
        </p:spPr>
        <p:txBody>
          <a:bodyPr wrap="square" rtlCol="0">
            <a:spAutoFit/>
          </a:bodyPr>
          <a:lstStyle/>
          <a:p>
            <a:r>
              <a:rPr lang="ja-JP" altLang="en-US" sz="1400" dirty="0">
                <a:solidFill>
                  <a:prstClr val="black"/>
                </a:solidFill>
                <a:latin typeface="BIZ UDPゴシック" panose="020B0400000000000000" pitchFamily="50" charset="-128"/>
                <a:ea typeface="BIZ UDPゴシック" panose="020B0400000000000000" pitchFamily="50" charset="-128"/>
              </a:rPr>
              <a:t>５</a:t>
            </a:r>
          </a:p>
        </p:txBody>
      </p:sp>
    </p:spTree>
    <p:extLst>
      <p:ext uri="{BB962C8B-B14F-4D97-AF65-F5344CB8AC3E}">
        <p14:creationId xmlns:p14="http://schemas.microsoft.com/office/powerpoint/2010/main" val="16575321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331" y="661886"/>
            <a:ext cx="831387" cy="831387"/>
          </a:xfrm>
          <a:prstGeom prst="rect">
            <a:avLst/>
          </a:prstGeom>
        </p:spPr>
      </p:pic>
      <p:sp>
        <p:nvSpPr>
          <p:cNvPr id="5" name="円/楕円 4"/>
          <p:cNvSpPr/>
          <p:nvPr/>
        </p:nvSpPr>
        <p:spPr>
          <a:xfrm>
            <a:off x="5229864" y="2071428"/>
            <a:ext cx="3491074" cy="633494"/>
          </a:xfrm>
          <a:prstGeom prst="ellipse">
            <a:avLst/>
          </a:prstGeom>
          <a:solidFill>
            <a:srgbClr val="F5A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2" name="コンテンツ プレースホルダー 2">
            <a:extLst>
              <a:ext uri="{FF2B5EF4-FFF2-40B4-BE49-F238E27FC236}">
                <a16:creationId xmlns:a16="http://schemas.microsoft.com/office/drawing/2014/main" id="{18B833AE-5DA4-4098-9409-B213C343A138}"/>
              </a:ext>
            </a:extLst>
          </p:cNvPr>
          <p:cNvSpPr>
            <a:spLocks noGrp="1"/>
          </p:cNvSpPr>
          <p:nvPr/>
        </p:nvSpPr>
        <p:spPr>
          <a:xfrm>
            <a:off x="5245780" y="3045778"/>
            <a:ext cx="3677729" cy="1761670"/>
          </a:xfrm>
          <a:prstGeom prst="rect">
            <a:avLst/>
          </a:prstGeom>
        </p:spPr>
        <p:txBody>
          <a:bodyPr vert="horz" lIns="68580" tIns="34290" rIns="68580" bIns="3429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ja-JP" altLang="en-US" sz="1650" dirty="0">
              <a:latin typeface="メイリオ"/>
              <a:ea typeface="メイリオ"/>
            </a:endParaRPr>
          </a:p>
        </p:txBody>
      </p:sp>
      <p:sp>
        <p:nvSpPr>
          <p:cNvPr id="13" name="楕円 12">
            <a:extLst>
              <a:ext uri="{FF2B5EF4-FFF2-40B4-BE49-F238E27FC236}">
                <a16:creationId xmlns:a16="http://schemas.microsoft.com/office/drawing/2014/main" id="{437B8C4D-2161-4D22-A68C-56E3731491DD}"/>
              </a:ext>
            </a:extLst>
          </p:cNvPr>
          <p:cNvSpPr/>
          <p:nvPr/>
        </p:nvSpPr>
        <p:spPr>
          <a:xfrm>
            <a:off x="-1746039" y="2006258"/>
            <a:ext cx="2615960" cy="192584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500" b="1">
              <a:solidFill>
                <a:srgbClr val="000000"/>
              </a:solidFill>
              <a:latin typeface="メイリオ"/>
              <a:ea typeface="メイリオ"/>
            </a:endParaRPr>
          </a:p>
        </p:txBody>
      </p:sp>
      <p:sp>
        <p:nvSpPr>
          <p:cNvPr id="20" name="四角形: 角を丸くする 19">
            <a:extLst>
              <a:ext uri="{FF2B5EF4-FFF2-40B4-BE49-F238E27FC236}">
                <a16:creationId xmlns:a16="http://schemas.microsoft.com/office/drawing/2014/main" id="{61659C80-E714-4B78-99BE-1E2C7DCED51C}"/>
              </a:ext>
            </a:extLst>
          </p:cNvPr>
          <p:cNvSpPr/>
          <p:nvPr/>
        </p:nvSpPr>
        <p:spPr>
          <a:xfrm>
            <a:off x="4712759" y="4350980"/>
            <a:ext cx="4157633" cy="170866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400" dirty="0">
              <a:latin typeface="HG丸ｺﾞｼｯｸM-PRO" panose="020F0600000000000000" pitchFamily="50" charset="-128"/>
              <a:ea typeface="HG丸ｺﾞｼｯｸM-PRO" panose="020F0600000000000000" pitchFamily="50" charset="-128"/>
            </a:endParaRPr>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60000">
            <a:off x="6575366" y="1026293"/>
            <a:ext cx="1058526" cy="1058526"/>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9894" y="968275"/>
            <a:ext cx="998765" cy="998765"/>
          </a:xfrm>
          <a:prstGeom prst="rect">
            <a:avLst/>
          </a:prstGeom>
        </p:spPr>
      </p:pic>
      <p:pic>
        <p:nvPicPr>
          <p:cNvPr id="28" name="図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9930" y="1095676"/>
            <a:ext cx="663101" cy="663101"/>
          </a:xfrm>
          <a:prstGeom prst="rect">
            <a:avLst/>
          </a:prstGeom>
        </p:spPr>
      </p:pic>
      <p:pic>
        <p:nvPicPr>
          <p:cNvPr id="9" name="図 8"/>
          <p:cNvPicPr>
            <a:picLocks noChangeAspect="1"/>
          </p:cNvPicPr>
          <p:nvPr/>
        </p:nvPicPr>
        <p:blipFill>
          <a:blip r:embed="rId6"/>
          <a:stretch>
            <a:fillRect/>
          </a:stretch>
        </p:blipFill>
        <p:spPr>
          <a:xfrm rot="3540000">
            <a:off x="5966757" y="1037450"/>
            <a:ext cx="999831" cy="999831"/>
          </a:xfrm>
          <a:prstGeom prst="rect">
            <a:avLst/>
          </a:prstGeom>
        </p:spPr>
      </p:pic>
      <p:pic>
        <p:nvPicPr>
          <p:cNvPr id="3074" name="Picture 2" descr="受信料の訪問員のイラスト">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8822" y="634711"/>
            <a:ext cx="1617919" cy="2201684"/>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a:extLst>
              <a:ext uri="{FF2B5EF4-FFF2-40B4-BE49-F238E27FC236}">
                <a16:creationId xmlns:a16="http://schemas.microsoft.com/office/drawing/2014/main" id="{2013297E-CF5E-4D21-81F2-994AE69F7942}"/>
              </a:ext>
            </a:extLst>
          </p:cNvPr>
          <p:cNvSpPr/>
          <p:nvPr/>
        </p:nvSpPr>
        <p:spPr>
          <a:xfrm>
            <a:off x="4860565" y="4559756"/>
            <a:ext cx="3442906" cy="341632"/>
          </a:xfrm>
          <a:prstGeom prst="rect">
            <a:avLst/>
          </a:prstGeom>
        </p:spPr>
        <p:txBody>
          <a:bodyPr wrap="square">
            <a:spAutoFit/>
          </a:bodyPr>
          <a:lstStyle/>
          <a:p>
            <a:pPr defTabSz="633413">
              <a:lnSpc>
                <a:spcPct val="90000"/>
              </a:lnSpc>
              <a:spcBef>
                <a:spcPct val="0"/>
              </a:spcBef>
              <a:spcAft>
                <a:spcPct val="35000"/>
              </a:spcAft>
            </a:pPr>
            <a:r>
              <a:rPr lang="en-US" altLang="ja-JP" dirty="0">
                <a:latin typeface="HGP創英角ﾎﾟｯﾌﾟ体" panose="040B0A00000000000000" pitchFamily="50" charset="-128"/>
                <a:ea typeface="HGP創英角ﾎﾟｯﾌﾟ体" panose="040B0A00000000000000" pitchFamily="50" charset="-128"/>
              </a:rPr>
              <a:t>70</a:t>
            </a:r>
            <a:r>
              <a:rPr lang="ja-JP" altLang="en-US" dirty="0">
                <a:latin typeface="HGP創英角ﾎﾟｯﾌﾟ体" panose="040B0A00000000000000" pitchFamily="50" charset="-128"/>
                <a:ea typeface="HGP創英角ﾎﾟｯﾌﾟ体" panose="040B0A00000000000000" pitchFamily="50" charset="-128"/>
              </a:rPr>
              <a:t>歳以上のひとり暮らし高齢者</a:t>
            </a:r>
          </a:p>
        </p:txBody>
      </p:sp>
      <p:sp>
        <p:nvSpPr>
          <p:cNvPr id="23" name="テキスト ボックス 22">
            <a:extLst>
              <a:ext uri="{FF2B5EF4-FFF2-40B4-BE49-F238E27FC236}">
                <a16:creationId xmlns:a16="http://schemas.microsoft.com/office/drawing/2014/main" id="{1AEA332A-5D63-4847-A57C-74237FFD4D40}"/>
              </a:ext>
            </a:extLst>
          </p:cNvPr>
          <p:cNvSpPr txBox="1"/>
          <p:nvPr/>
        </p:nvSpPr>
        <p:spPr>
          <a:xfrm>
            <a:off x="4871406" y="4995328"/>
            <a:ext cx="4238311" cy="341632"/>
          </a:xfrm>
          <a:prstGeom prst="rect">
            <a:avLst/>
          </a:prstGeom>
          <a:noFill/>
        </p:spPr>
        <p:txBody>
          <a:bodyPr wrap="square" rtlCol="0">
            <a:spAutoFit/>
          </a:bodyPr>
          <a:lstStyle/>
          <a:p>
            <a:pPr defTabSz="633413">
              <a:lnSpc>
                <a:spcPct val="90000"/>
              </a:lnSpc>
              <a:spcBef>
                <a:spcPct val="0"/>
              </a:spcBef>
              <a:spcAft>
                <a:spcPct val="35000"/>
              </a:spcAft>
            </a:pPr>
            <a:r>
              <a:rPr lang="en-US" altLang="ja-JP" dirty="0">
                <a:latin typeface="HGP創英角ﾎﾟｯﾌﾟ体" panose="040B0A00000000000000" pitchFamily="50" charset="-128"/>
                <a:ea typeface="HGP創英角ﾎﾟｯﾌﾟ体" panose="040B0A00000000000000" pitchFamily="50" charset="-128"/>
              </a:rPr>
              <a:t>75</a:t>
            </a:r>
            <a:r>
              <a:rPr lang="ja-JP" altLang="en-US" dirty="0">
                <a:latin typeface="HGP創英角ﾎﾟｯﾌﾟ体" panose="040B0A00000000000000" pitchFamily="50" charset="-128"/>
                <a:ea typeface="HGP創英角ﾎﾟｯﾌﾟ体" panose="040B0A00000000000000" pitchFamily="50" charset="-128"/>
              </a:rPr>
              <a:t>歳以上の高齢者のみで構成する世帯　　</a:t>
            </a:r>
          </a:p>
        </p:txBody>
      </p:sp>
      <p:sp>
        <p:nvSpPr>
          <p:cNvPr id="16" name="正方形/長方形 15">
            <a:extLst>
              <a:ext uri="{FF2B5EF4-FFF2-40B4-BE49-F238E27FC236}">
                <a16:creationId xmlns:a16="http://schemas.microsoft.com/office/drawing/2014/main" id="{E92FB754-8C07-4621-9E14-112E98FCB00C}"/>
              </a:ext>
            </a:extLst>
          </p:cNvPr>
          <p:cNvSpPr/>
          <p:nvPr/>
        </p:nvSpPr>
        <p:spPr>
          <a:xfrm>
            <a:off x="4889726" y="5485366"/>
            <a:ext cx="4778437" cy="341632"/>
          </a:xfrm>
          <a:prstGeom prst="rect">
            <a:avLst/>
          </a:prstGeom>
        </p:spPr>
        <p:txBody>
          <a:bodyPr wrap="square">
            <a:spAutoFit/>
          </a:bodyPr>
          <a:lstStyle/>
          <a:p>
            <a:pPr defTabSz="633413">
              <a:lnSpc>
                <a:spcPct val="90000"/>
              </a:lnSpc>
              <a:spcBef>
                <a:spcPct val="0"/>
              </a:spcBef>
              <a:spcAft>
                <a:spcPct val="35000"/>
              </a:spcAft>
            </a:pPr>
            <a:r>
              <a:rPr lang="ja-JP" altLang="en-US" dirty="0">
                <a:latin typeface="HGP創英角ﾎﾟｯﾌﾟ体" panose="040B0A00000000000000" pitchFamily="50" charset="-128"/>
                <a:ea typeface="HGP創英角ﾎﾟｯﾌﾟ体" panose="040B0A00000000000000" pitchFamily="50" charset="-128"/>
              </a:rPr>
              <a:t>情報提供のあった</a:t>
            </a:r>
            <a:r>
              <a:rPr lang="en-US" altLang="ja-JP" dirty="0">
                <a:latin typeface="HGP創英角ﾎﾟｯﾌﾟ体" panose="040B0A00000000000000" pitchFamily="50" charset="-128"/>
                <a:ea typeface="HGP創英角ﾎﾟｯﾌﾟ体" panose="040B0A00000000000000" pitchFamily="50" charset="-128"/>
              </a:rPr>
              <a:t>65</a:t>
            </a:r>
            <a:r>
              <a:rPr lang="ja-JP" altLang="en-US" dirty="0">
                <a:latin typeface="HGP創英角ﾎﾟｯﾌﾟ体" panose="040B0A00000000000000" pitchFamily="50" charset="-128"/>
                <a:ea typeface="HGP創英角ﾎﾟｯﾌﾟ体" panose="040B0A00000000000000" pitchFamily="50" charset="-128"/>
              </a:rPr>
              <a:t>歳以上の高齢者</a:t>
            </a:r>
          </a:p>
        </p:txBody>
      </p:sp>
      <p:sp>
        <p:nvSpPr>
          <p:cNvPr id="25" name="正方形/長方形 24">
            <a:extLst>
              <a:ext uri="{FF2B5EF4-FFF2-40B4-BE49-F238E27FC236}">
                <a16:creationId xmlns:a16="http://schemas.microsoft.com/office/drawing/2014/main" id="{FF04B541-60AC-4C90-9A89-B667821D6757}"/>
              </a:ext>
            </a:extLst>
          </p:cNvPr>
          <p:cNvSpPr/>
          <p:nvPr/>
        </p:nvSpPr>
        <p:spPr>
          <a:xfrm>
            <a:off x="4712759" y="3885388"/>
            <a:ext cx="1649253" cy="400110"/>
          </a:xfrm>
          <a:prstGeom prst="rect">
            <a:avLst/>
          </a:prstGeom>
        </p:spPr>
        <p:txBody>
          <a:bodyPr wrap="square">
            <a:spAutoFit/>
          </a:bodyPr>
          <a:lstStyle/>
          <a:p>
            <a:r>
              <a:rPr lang="ja-JP" altLang="en-US" sz="2000" b="1" u="sng" dirty="0">
                <a:solidFill>
                  <a:srgbClr val="FF0000"/>
                </a:solidFill>
                <a:latin typeface="BIZ UDゴシック" panose="020B0400000000000000" pitchFamily="49" charset="-128"/>
                <a:ea typeface="BIZ UDゴシック" panose="020B0400000000000000" pitchFamily="49" charset="-128"/>
                <a:cs typeface="メイリオ" panose="020B0604030504040204" pitchFamily="50" charset="-128"/>
              </a:rPr>
              <a:t>訪問の対象</a:t>
            </a:r>
            <a:r>
              <a:rPr lang="ja-JP" altLang="en-US" sz="1600" b="1" dirty="0">
                <a:solidFill>
                  <a:srgbClr val="7030A0"/>
                </a:solidFill>
                <a:latin typeface="BIZ UDゴシック" panose="020B0400000000000000" pitchFamily="49" charset="-128"/>
                <a:ea typeface="BIZ UDゴシック" panose="020B0400000000000000" pitchFamily="49" charset="-128"/>
                <a:cs typeface="メイリオ" panose="020B0604030504040204" pitchFamily="50" charset="-128"/>
              </a:rPr>
              <a:t>　</a:t>
            </a:r>
            <a:endParaRPr lang="ja-JP" altLang="en-US" sz="1600" dirty="0"/>
          </a:p>
        </p:txBody>
      </p:sp>
      <p:sp>
        <p:nvSpPr>
          <p:cNvPr id="17" name="正方形/長方形 16">
            <a:extLst>
              <a:ext uri="{FF2B5EF4-FFF2-40B4-BE49-F238E27FC236}">
                <a16:creationId xmlns:a16="http://schemas.microsoft.com/office/drawing/2014/main" id="{42D00011-56B8-43E5-A84B-2A971180E4AB}"/>
              </a:ext>
            </a:extLst>
          </p:cNvPr>
          <p:cNvSpPr/>
          <p:nvPr/>
        </p:nvSpPr>
        <p:spPr>
          <a:xfrm>
            <a:off x="5480678" y="2724724"/>
            <a:ext cx="2746107" cy="817531"/>
          </a:xfrm>
          <a:prstGeom prst="rect">
            <a:avLst/>
          </a:prstGeom>
        </p:spPr>
        <p:txBody>
          <a:bodyPr wrap="square">
            <a:spAutoFit/>
          </a:bodyPr>
          <a:lstStyle/>
          <a:p>
            <a:pPr>
              <a:lnSpc>
                <a:spcPts val="3000"/>
              </a:lnSpc>
            </a:pPr>
            <a:r>
              <a:rPr lang="ja-JP" altLang="en-US" dirty="0">
                <a:latin typeface="HG丸ｺﾞｼｯｸM-PRO" panose="020F0600000000000000" pitchFamily="50" charset="-128"/>
                <a:ea typeface="HG丸ｺﾞｼｯｸM-PRO" panose="020F0600000000000000" pitchFamily="50" charset="-128"/>
              </a:rPr>
              <a:t>・</a:t>
            </a:r>
            <a:r>
              <a:rPr lang="ja-JP" altLang="en-US" b="1" dirty="0">
                <a:solidFill>
                  <a:srgbClr val="FF0000"/>
                </a:solidFill>
                <a:latin typeface="HG丸ｺﾞｼｯｸM-PRO" panose="020F0600000000000000" pitchFamily="50" charset="-128"/>
                <a:ea typeface="HG丸ｺﾞｼｯｸM-PRO" panose="020F0600000000000000" pitchFamily="50" charset="-128"/>
              </a:rPr>
              <a:t>アウトリーチ</a:t>
            </a:r>
            <a:endParaRPr lang="en-US" altLang="ja-JP" b="1" dirty="0">
              <a:solidFill>
                <a:srgbClr val="FF0000"/>
              </a:solidFill>
              <a:latin typeface="HG丸ｺﾞｼｯｸM-PRO" panose="020F0600000000000000" pitchFamily="50" charset="-128"/>
              <a:ea typeface="HG丸ｺﾞｼｯｸM-PRO" panose="020F0600000000000000" pitchFamily="50" charset="-128"/>
            </a:endParaRPr>
          </a:p>
          <a:p>
            <a:pPr>
              <a:lnSpc>
                <a:spcPts val="3000"/>
              </a:lnSpc>
            </a:pPr>
            <a:r>
              <a:rPr lang="ja-JP" altLang="en-US" dirty="0">
                <a:latin typeface="HG丸ｺﾞｼｯｸM-PRO" panose="020F0600000000000000" pitchFamily="50" charset="-128"/>
                <a:ea typeface="HG丸ｺﾞｼｯｸM-PRO" panose="020F0600000000000000" pitchFamily="50" charset="-128"/>
              </a:rPr>
              <a:t>・原則、</a:t>
            </a:r>
            <a:r>
              <a:rPr lang="ja-JP" altLang="en-US" b="1" dirty="0">
                <a:solidFill>
                  <a:srgbClr val="FF0000"/>
                </a:solidFill>
                <a:latin typeface="HG丸ｺﾞｼｯｸM-PRO" panose="020F0600000000000000" pitchFamily="50" charset="-128"/>
                <a:ea typeface="HG丸ｺﾞｼｯｸM-PRO" panose="020F0600000000000000" pitchFamily="50" charset="-128"/>
              </a:rPr>
              <a:t>約束なし</a:t>
            </a:r>
            <a:r>
              <a:rPr lang="ja-JP" altLang="en-US" dirty="0">
                <a:latin typeface="HG丸ｺﾞｼｯｸM-PRO" panose="020F0600000000000000" pitchFamily="50" charset="-128"/>
                <a:ea typeface="HG丸ｺﾞｼｯｸM-PRO" panose="020F0600000000000000" pitchFamily="50" charset="-128"/>
              </a:rPr>
              <a:t>の訪問</a:t>
            </a:r>
            <a:endParaRPr lang="en-US" altLang="ja-JP" dirty="0">
              <a:latin typeface="HG丸ｺﾞｼｯｸM-PRO" panose="020F0600000000000000" pitchFamily="50" charset="-128"/>
              <a:ea typeface="HG丸ｺﾞｼｯｸM-PRO" panose="020F0600000000000000" pitchFamily="50" charset="-128"/>
            </a:endParaRPr>
          </a:p>
        </p:txBody>
      </p:sp>
      <p:sp>
        <p:nvSpPr>
          <p:cNvPr id="18" name="タイトル 5">
            <a:extLst>
              <a:ext uri="{FF2B5EF4-FFF2-40B4-BE49-F238E27FC236}">
                <a16:creationId xmlns:a16="http://schemas.microsoft.com/office/drawing/2014/main" id="{F1FFDAC4-3948-4F43-B75B-2E53AC3024D7}"/>
              </a:ext>
            </a:extLst>
          </p:cNvPr>
          <p:cNvSpPr txBox="1">
            <a:spLocks noGrp="1"/>
          </p:cNvSpPr>
          <p:nvPr>
            <p:ph type="title"/>
          </p:nvPr>
        </p:nvSpPr>
        <p:spPr>
          <a:xfrm>
            <a:off x="869921" y="6237311"/>
            <a:ext cx="3960440" cy="261610"/>
          </a:xfrm>
          <a:prstGeom prst="rect">
            <a:avLst/>
          </a:prstGeom>
          <a:noFill/>
        </p:spPr>
        <p:txBody>
          <a:bodyPr wrap="square" rtlCol="0">
            <a:spAutoFit/>
          </a:bodyPr>
          <a:lstStyle/>
          <a:p>
            <a:r>
              <a:rPr lang="ja-JP" altLang="en-US" sz="1100" dirty="0">
                <a:solidFill>
                  <a:prstClr val="black"/>
                </a:solidFill>
                <a:latin typeface="BIZ UDPゴシック" panose="020B0400000000000000" pitchFamily="50" charset="-128"/>
                <a:ea typeface="BIZ UDPゴシック" panose="020B0400000000000000" pitchFamily="50" charset="-128"/>
              </a:rPr>
              <a:t>▲　ふれあい相談員の区民向けチラシ</a:t>
            </a:r>
          </a:p>
        </p:txBody>
      </p:sp>
      <p:pic>
        <p:nvPicPr>
          <p:cNvPr id="2" name="図 1">
            <a:extLst>
              <a:ext uri="{FF2B5EF4-FFF2-40B4-BE49-F238E27FC236}">
                <a16:creationId xmlns:a16="http://schemas.microsoft.com/office/drawing/2014/main" id="{416531E5-4A5F-470D-98E1-2A53A2E16A09}"/>
              </a:ext>
            </a:extLst>
          </p:cNvPr>
          <p:cNvPicPr>
            <a:picLocks noChangeAspect="1"/>
          </p:cNvPicPr>
          <p:nvPr/>
        </p:nvPicPr>
        <p:blipFill>
          <a:blip r:embed="rId9"/>
          <a:stretch>
            <a:fillRect/>
          </a:stretch>
        </p:blipFill>
        <p:spPr>
          <a:xfrm>
            <a:off x="170527" y="410876"/>
            <a:ext cx="4366685" cy="5826435"/>
          </a:xfrm>
          <a:prstGeom prst="rect">
            <a:avLst/>
          </a:prstGeom>
        </p:spPr>
      </p:pic>
      <p:sp>
        <p:nvSpPr>
          <p:cNvPr id="19" name="テキスト ボックス 18">
            <a:extLst>
              <a:ext uri="{FF2B5EF4-FFF2-40B4-BE49-F238E27FC236}">
                <a16:creationId xmlns:a16="http://schemas.microsoft.com/office/drawing/2014/main" id="{E7BA7EC7-206D-4FF8-8ECE-9F8626A0058F}"/>
              </a:ext>
            </a:extLst>
          </p:cNvPr>
          <p:cNvSpPr txBox="1"/>
          <p:nvPr/>
        </p:nvSpPr>
        <p:spPr>
          <a:xfrm>
            <a:off x="8546965" y="6238888"/>
            <a:ext cx="319762" cy="307777"/>
          </a:xfrm>
          <a:prstGeom prst="rect">
            <a:avLst/>
          </a:prstGeom>
          <a:noFill/>
        </p:spPr>
        <p:txBody>
          <a:bodyPr wrap="square" rtlCol="0">
            <a:spAutoFit/>
          </a:bodyPr>
          <a:lstStyle/>
          <a:p>
            <a:r>
              <a:rPr lang="ja-JP" altLang="en-US" sz="1400" dirty="0">
                <a:solidFill>
                  <a:prstClr val="black"/>
                </a:solidFill>
                <a:latin typeface="BIZ UDPゴシック" panose="020B0400000000000000" pitchFamily="50" charset="-128"/>
                <a:ea typeface="BIZ UDPゴシック" panose="020B0400000000000000" pitchFamily="50" charset="-128"/>
              </a:rPr>
              <a:t>６</a:t>
            </a:r>
          </a:p>
        </p:txBody>
      </p:sp>
    </p:spTree>
    <p:extLst>
      <p:ext uri="{BB962C8B-B14F-4D97-AF65-F5344CB8AC3E}">
        <p14:creationId xmlns:p14="http://schemas.microsoft.com/office/powerpoint/2010/main" val="180500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5F2DC12-970F-4697-A491-3B59D2BFD59E}"/>
              </a:ext>
            </a:extLst>
          </p:cNvPr>
          <p:cNvSpPr txBox="1"/>
          <p:nvPr/>
        </p:nvSpPr>
        <p:spPr>
          <a:xfrm>
            <a:off x="503548" y="404664"/>
            <a:ext cx="3960440" cy="3416320"/>
          </a:xfrm>
          <a:prstGeom prst="rect">
            <a:avLst/>
          </a:prstGeom>
          <a:noFill/>
        </p:spPr>
        <p:txBody>
          <a:bodyPr wrap="square" rtlCol="0">
            <a:spAutoFit/>
          </a:bodyPr>
          <a:lstStyle/>
          <a:p>
            <a:r>
              <a:rPr kumimoji="1" lang="ja-JP" altLang="en-US" b="1" dirty="0"/>
              <a:t>事業実績</a:t>
            </a:r>
            <a:endParaRPr kumimoji="1" lang="en-US" altLang="ja-JP" b="1"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kumimoji="1" lang="ja-JP" altLang="en-US" dirty="0"/>
          </a:p>
        </p:txBody>
      </p:sp>
      <p:graphicFrame>
        <p:nvGraphicFramePr>
          <p:cNvPr id="6" name="表 5">
            <a:extLst>
              <a:ext uri="{FF2B5EF4-FFF2-40B4-BE49-F238E27FC236}">
                <a16:creationId xmlns:a16="http://schemas.microsoft.com/office/drawing/2014/main" id="{37A3A376-0FAE-440A-942F-976F6B9EC156}"/>
              </a:ext>
            </a:extLst>
          </p:cNvPr>
          <p:cNvGraphicFramePr>
            <a:graphicFrameLocks noGrp="1"/>
          </p:cNvGraphicFramePr>
          <p:nvPr>
            <p:extLst>
              <p:ext uri="{D42A27DB-BD31-4B8C-83A1-F6EECF244321}">
                <p14:modId xmlns:p14="http://schemas.microsoft.com/office/powerpoint/2010/main" val="1572024162"/>
              </p:ext>
            </p:extLst>
          </p:nvPr>
        </p:nvGraphicFramePr>
        <p:xfrm>
          <a:off x="611563" y="982064"/>
          <a:ext cx="8136902" cy="2225040"/>
        </p:xfrm>
        <a:graphic>
          <a:graphicData uri="http://schemas.openxmlformats.org/drawingml/2006/table">
            <a:tbl>
              <a:tblPr firstRow="1" bandRow="1">
                <a:tableStyleId>{5C22544A-7EE6-4342-B048-85BDC9FD1C3A}</a:tableStyleId>
              </a:tblPr>
              <a:tblGrid>
                <a:gridCol w="2463466">
                  <a:extLst>
                    <a:ext uri="{9D8B030D-6E8A-4147-A177-3AD203B41FA5}">
                      <a16:colId xmlns:a16="http://schemas.microsoft.com/office/drawing/2014/main" val="217411821"/>
                    </a:ext>
                  </a:extLst>
                </a:gridCol>
                <a:gridCol w="1119757">
                  <a:extLst>
                    <a:ext uri="{9D8B030D-6E8A-4147-A177-3AD203B41FA5}">
                      <a16:colId xmlns:a16="http://schemas.microsoft.com/office/drawing/2014/main" val="3463395732"/>
                    </a:ext>
                  </a:extLst>
                </a:gridCol>
                <a:gridCol w="1119757">
                  <a:extLst>
                    <a:ext uri="{9D8B030D-6E8A-4147-A177-3AD203B41FA5}">
                      <a16:colId xmlns:a16="http://schemas.microsoft.com/office/drawing/2014/main" val="1310715743"/>
                    </a:ext>
                  </a:extLst>
                </a:gridCol>
                <a:gridCol w="1119757">
                  <a:extLst>
                    <a:ext uri="{9D8B030D-6E8A-4147-A177-3AD203B41FA5}">
                      <a16:colId xmlns:a16="http://schemas.microsoft.com/office/drawing/2014/main" val="2237790289"/>
                    </a:ext>
                  </a:extLst>
                </a:gridCol>
                <a:gridCol w="1194408">
                  <a:extLst>
                    <a:ext uri="{9D8B030D-6E8A-4147-A177-3AD203B41FA5}">
                      <a16:colId xmlns:a16="http://schemas.microsoft.com/office/drawing/2014/main" val="4116720890"/>
                    </a:ext>
                  </a:extLst>
                </a:gridCol>
                <a:gridCol w="1119757">
                  <a:extLst>
                    <a:ext uri="{9D8B030D-6E8A-4147-A177-3AD203B41FA5}">
                      <a16:colId xmlns:a16="http://schemas.microsoft.com/office/drawing/2014/main" val="1696866592"/>
                    </a:ext>
                  </a:extLst>
                </a:gridCol>
              </a:tblGrid>
              <a:tr h="370840">
                <a:tc>
                  <a:txBody>
                    <a:bodyPr/>
                    <a:lstStyle/>
                    <a:p>
                      <a:r>
                        <a:rPr kumimoji="1" lang="ja-JP" altLang="en-US" dirty="0"/>
                        <a:t>　　　　</a:t>
                      </a:r>
                    </a:p>
                  </a:txBody>
                  <a:tcPr>
                    <a:solidFill>
                      <a:schemeClr val="accent3">
                        <a:lumMod val="60000"/>
                        <a:lumOff val="40000"/>
                      </a:schemeClr>
                    </a:solidFill>
                  </a:tcPr>
                </a:tc>
                <a:tc>
                  <a:txBody>
                    <a:bodyPr/>
                    <a:lstStyle/>
                    <a:p>
                      <a:pPr algn="ctr"/>
                      <a:r>
                        <a:rPr kumimoji="1" lang="ja-JP" altLang="en-US" sz="1400" b="1" dirty="0">
                          <a:latin typeface="BIZ UDゴシック" panose="020B0400000000000000" pitchFamily="49" charset="-128"/>
                          <a:ea typeface="BIZ UDゴシック" panose="020B0400000000000000" pitchFamily="49" charset="-128"/>
                        </a:rPr>
                        <a:t>平成</a:t>
                      </a:r>
                      <a:r>
                        <a:rPr kumimoji="1" lang="en-US" altLang="ja-JP" sz="1400" b="1" dirty="0">
                          <a:latin typeface="BIZ UDゴシック" panose="020B0400000000000000" pitchFamily="49" charset="-128"/>
                          <a:ea typeface="BIZ UDゴシック" panose="020B0400000000000000" pitchFamily="49" charset="-128"/>
                        </a:rPr>
                        <a:t>29</a:t>
                      </a:r>
                      <a:r>
                        <a:rPr kumimoji="1" lang="ja-JP" altLang="en-US" sz="1400" b="1" dirty="0">
                          <a:latin typeface="BIZ UDゴシック" panose="020B0400000000000000" pitchFamily="49" charset="-128"/>
                          <a:ea typeface="BIZ UDゴシック" panose="020B0400000000000000" pitchFamily="49" charset="-128"/>
                        </a:rPr>
                        <a:t>年度</a:t>
                      </a:r>
                    </a:p>
                  </a:txBody>
                  <a:tcPr>
                    <a:solidFill>
                      <a:schemeClr val="accent3">
                        <a:lumMod val="60000"/>
                        <a:lumOff val="40000"/>
                      </a:schemeClr>
                    </a:solidFill>
                  </a:tcPr>
                </a:tc>
                <a:tc>
                  <a:txBody>
                    <a:bodyPr/>
                    <a:lstStyle/>
                    <a:p>
                      <a:pPr algn="ctr"/>
                      <a:r>
                        <a:rPr kumimoji="1" lang="ja-JP" altLang="en-US" sz="1400" b="1" dirty="0">
                          <a:latin typeface="BIZ UDゴシック" panose="020B0400000000000000" pitchFamily="49" charset="-128"/>
                          <a:ea typeface="BIZ UDゴシック" panose="020B0400000000000000" pitchFamily="49" charset="-128"/>
                        </a:rPr>
                        <a:t>平成</a:t>
                      </a:r>
                      <a:r>
                        <a:rPr kumimoji="1" lang="en-US" altLang="ja-JP" sz="1400" b="1" dirty="0">
                          <a:latin typeface="BIZ UDゴシック" panose="020B0400000000000000" pitchFamily="49" charset="-128"/>
                          <a:ea typeface="BIZ UDゴシック" panose="020B0400000000000000" pitchFamily="49" charset="-128"/>
                        </a:rPr>
                        <a:t>30</a:t>
                      </a:r>
                      <a:r>
                        <a:rPr kumimoji="1" lang="ja-JP" altLang="en-US" sz="1400" b="1" dirty="0">
                          <a:latin typeface="BIZ UDゴシック" panose="020B0400000000000000" pitchFamily="49" charset="-128"/>
                          <a:ea typeface="BIZ UDゴシック" panose="020B0400000000000000" pitchFamily="49" charset="-128"/>
                        </a:rPr>
                        <a:t>年度</a:t>
                      </a:r>
                    </a:p>
                  </a:txBody>
                  <a:tcPr>
                    <a:solidFill>
                      <a:schemeClr val="accent3">
                        <a:lumMod val="60000"/>
                        <a:lumOff val="40000"/>
                      </a:schemeClr>
                    </a:solidFill>
                  </a:tcPr>
                </a:tc>
                <a:tc>
                  <a:txBody>
                    <a:bodyPr/>
                    <a:lstStyle/>
                    <a:p>
                      <a:pPr algn="ctr"/>
                      <a:r>
                        <a:rPr kumimoji="1" lang="ja-JP" altLang="en-US" sz="1400" b="1" dirty="0">
                          <a:latin typeface="BIZ UDゴシック" panose="020B0400000000000000" pitchFamily="49" charset="-128"/>
                          <a:ea typeface="BIZ UDゴシック" panose="020B0400000000000000" pitchFamily="49" charset="-128"/>
                        </a:rPr>
                        <a:t>令和元年度</a:t>
                      </a:r>
                    </a:p>
                  </a:txBody>
                  <a:tcPr>
                    <a:solidFill>
                      <a:schemeClr val="accent3">
                        <a:lumMod val="60000"/>
                        <a:lumOff val="40000"/>
                      </a:schemeClr>
                    </a:solidFill>
                  </a:tcPr>
                </a:tc>
                <a:tc>
                  <a:txBody>
                    <a:bodyPr/>
                    <a:lstStyle/>
                    <a:p>
                      <a:pPr algn="ctr"/>
                      <a:r>
                        <a:rPr kumimoji="1" lang="ja-JP" altLang="en-US" sz="1400" b="1" dirty="0">
                          <a:latin typeface="BIZ UDゴシック" panose="020B0400000000000000" pitchFamily="49" charset="-128"/>
                          <a:ea typeface="BIZ UDゴシック" panose="020B0400000000000000" pitchFamily="49" charset="-128"/>
                        </a:rPr>
                        <a:t>令和２年度</a:t>
                      </a:r>
                    </a:p>
                  </a:txBody>
                  <a:tcPr>
                    <a:solidFill>
                      <a:schemeClr val="accent3">
                        <a:lumMod val="60000"/>
                        <a:lumOff val="40000"/>
                      </a:schemeClr>
                    </a:solidFill>
                  </a:tcPr>
                </a:tc>
                <a:tc>
                  <a:txBody>
                    <a:bodyPr/>
                    <a:lstStyle/>
                    <a:p>
                      <a:pPr algn="ctr"/>
                      <a:r>
                        <a:rPr kumimoji="1" lang="ja-JP" altLang="en-US" sz="1400" b="1" dirty="0">
                          <a:latin typeface="BIZ UDゴシック" panose="020B0400000000000000" pitchFamily="49" charset="-128"/>
                          <a:ea typeface="BIZ UDゴシック" panose="020B0400000000000000" pitchFamily="49" charset="-128"/>
                        </a:rPr>
                        <a:t>令和３年度</a:t>
                      </a:r>
                    </a:p>
                  </a:txBody>
                  <a:tcPr>
                    <a:solidFill>
                      <a:schemeClr val="accent3">
                        <a:lumMod val="60000"/>
                        <a:lumOff val="40000"/>
                      </a:schemeClr>
                    </a:solidFill>
                  </a:tcPr>
                </a:tc>
                <a:extLst>
                  <a:ext uri="{0D108BD9-81ED-4DB2-BD59-A6C34878D82A}">
                    <a16:rowId xmlns:a16="http://schemas.microsoft.com/office/drawing/2014/main" val="3309752683"/>
                  </a:ext>
                </a:extLst>
              </a:tr>
              <a:tr h="370840">
                <a:tc>
                  <a:txBody>
                    <a:bodyPr/>
                    <a:lstStyle/>
                    <a:p>
                      <a:r>
                        <a:rPr kumimoji="1" lang="ja-JP" altLang="en-US" sz="1400" b="1" dirty="0"/>
                        <a:t>訪問対象世帯（世帯）</a:t>
                      </a:r>
                    </a:p>
                  </a:txBody>
                  <a:tcPr/>
                </a:tc>
                <a:tc>
                  <a:txBody>
                    <a:bodyPr/>
                    <a:lstStyle/>
                    <a:p>
                      <a:pPr algn="r"/>
                      <a:r>
                        <a:rPr kumimoji="1" lang="en-US" altLang="ja-JP" dirty="0"/>
                        <a:t>4,938</a:t>
                      </a:r>
                      <a:endParaRPr kumimoji="1" lang="ja-JP" altLang="en-US" dirty="0"/>
                    </a:p>
                  </a:txBody>
                  <a:tcPr/>
                </a:tc>
                <a:tc>
                  <a:txBody>
                    <a:bodyPr/>
                    <a:lstStyle/>
                    <a:p>
                      <a:pPr algn="r"/>
                      <a:r>
                        <a:rPr kumimoji="1" lang="en-US" altLang="ja-JP" dirty="0"/>
                        <a:t>5,817</a:t>
                      </a:r>
                      <a:endParaRPr kumimoji="1" lang="ja-JP" altLang="en-US" dirty="0"/>
                    </a:p>
                  </a:txBody>
                  <a:tcPr/>
                </a:tc>
                <a:tc>
                  <a:txBody>
                    <a:bodyPr/>
                    <a:lstStyle/>
                    <a:p>
                      <a:pPr algn="r"/>
                      <a:r>
                        <a:rPr kumimoji="1" lang="en-US" altLang="ja-JP" dirty="0"/>
                        <a:t>5,777</a:t>
                      </a:r>
                      <a:endParaRPr kumimoji="1" lang="ja-JP" altLang="en-US" dirty="0"/>
                    </a:p>
                  </a:txBody>
                  <a:tcPr/>
                </a:tc>
                <a:tc>
                  <a:txBody>
                    <a:bodyPr/>
                    <a:lstStyle/>
                    <a:p>
                      <a:pPr algn="r"/>
                      <a:r>
                        <a:rPr kumimoji="1" lang="en-US" altLang="ja-JP" dirty="0"/>
                        <a:t>5,492</a:t>
                      </a:r>
                      <a:endParaRPr kumimoji="1" lang="ja-JP" altLang="en-US" dirty="0"/>
                    </a:p>
                  </a:txBody>
                  <a:tcPr/>
                </a:tc>
                <a:tc>
                  <a:txBody>
                    <a:bodyPr/>
                    <a:lstStyle/>
                    <a:p>
                      <a:pPr algn="r"/>
                      <a:r>
                        <a:rPr kumimoji="1" lang="en-US" altLang="ja-JP" dirty="0"/>
                        <a:t>6,286</a:t>
                      </a:r>
                      <a:endParaRPr kumimoji="1" lang="ja-JP" altLang="en-US" dirty="0"/>
                    </a:p>
                  </a:txBody>
                  <a:tcPr/>
                </a:tc>
                <a:extLst>
                  <a:ext uri="{0D108BD9-81ED-4DB2-BD59-A6C34878D82A}">
                    <a16:rowId xmlns:a16="http://schemas.microsoft.com/office/drawing/2014/main" val="1956969764"/>
                  </a:ext>
                </a:extLst>
              </a:tr>
              <a:tr h="370840">
                <a:tc>
                  <a:txBody>
                    <a:bodyPr/>
                    <a:lstStyle/>
                    <a:p>
                      <a:r>
                        <a:rPr kumimoji="1" lang="ja-JP" altLang="en-US" sz="1400" b="1" dirty="0"/>
                        <a:t>訪問世帯数（実数）（世帯）</a:t>
                      </a:r>
                    </a:p>
                  </a:txBody>
                  <a:tcPr/>
                </a:tc>
                <a:tc>
                  <a:txBody>
                    <a:bodyPr/>
                    <a:lstStyle/>
                    <a:p>
                      <a:pPr algn="r"/>
                      <a:r>
                        <a:rPr kumimoji="1" lang="en-US" altLang="ja-JP" dirty="0"/>
                        <a:t>4,754</a:t>
                      </a:r>
                      <a:endParaRPr kumimoji="1" lang="ja-JP" altLang="en-US" dirty="0"/>
                    </a:p>
                  </a:txBody>
                  <a:tcPr/>
                </a:tc>
                <a:tc>
                  <a:txBody>
                    <a:bodyPr/>
                    <a:lstStyle/>
                    <a:p>
                      <a:pPr algn="r"/>
                      <a:r>
                        <a:rPr kumimoji="1" lang="en-US" altLang="ja-JP" dirty="0"/>
                        <a:t>5,393</a:t>
                      </a:r>
                      <a:endParaRPr kumimoji="1" lang="ja-JP" altLang="en-US" dirty="0"/>
                    </a:p>
                  </a:txBody>
                  <a:tcPr/>
                </a:tc>
                <a:tc>
                  <a:txBody>
                    <a:bodyPr/>
                    <a:lstStyle/>
                    <a:p>
                      <a:pPr algn="r"/>
                      <a:r>
                        <a:rPr kumimoji="1" lang="en-US" altLang="ja-JP" dirty="0"/>
                        <a:t>5,360</a:t>
                      </a:r>
                      <a:endParaRPr kumimoji="1" lang="ja-JP" altLang="en-US" dirty="0"/>
                    </a:p>
                  </a:txBody>
                  <a:tcPr/>
                </a:tc>
                <a:tc>
                  <a:txBody>
                    <a:bodyPr/>
                    <a:lstStyle/>
                    <a:p>
                      <a:pPr algn="r"/>
                      <a:r>
                        <a:rPr kumimoji="1" lang="en-US" altLang="ja-JP" dirty="0"/>
                        <a:t>5,323</a:t>
                      </a:r>
                      <a:endParaRPr kumimoji="1" lang="ja-JP" altLang="en-US" dirty="0"/>
                    </a:p>
                  </a:txBody>
                  <a:tcPr/>
                </a:tc>
                <a:tc>
                  <a:txBody>
                    <a:bodyPr/>
                    <a:lstStyle/>
                    <a:p>
                      <a:pPr algn="r"/>
                      <a:r>
                        <a:rPr kumimoji="1" lang="en-US" altLang="ja-JP" dirty="0"/>
                        <a:t>5,967</a:t>
                      </a:r>
                      <a:endParaRPr kumimoji="1" lang="ja-JP" altLang="en-US" dirty="0"/>
                    </a:p>
                  </a:txBody>
                  <a:tcPr/>
                </a:tc>
                <a:extLst>
                  <a:ext uri="{0D108BD9-81ED-4DB2-BD59-A6C34878D82A}">
                    <a16:rowId xmlns:a16="http://schemas.microsoft.com/office/drawing/2014/main" val="4051112563"/>
                  </a:ext>
                </a:extLst>
              </a:tr>
              <a:tr h="370840">
                <a:tc>
                  <a:txBody>
                    <a:bodyPr/>
                    <a:lstStyle/>
                    <a:p>
                      <a:r>
                        <a:rPr kumimoji="1" lang="ja-JP" altLang="en-US" sz="1400" b="1" dirty="0"/>
                        <a:t>訪問率（％）</a:t>
                      </a:r>
                    </a:p>
                  </a:txBody>
                  <a:tcPr/>
                </a:tc>
                <a:tc>
                  <a:txBody>
                    <a:bodyPr/>
                    <a:lstStyle/>
                    <a:p>
                      <a:pPr algn="r"/>
                      <a:r>
                        <a:rPr kumimoji="1" lang="en-US" altLang="ja-JP" dirty="0"/>
                        <a:t>96.3</a:t>
                      </a:r>
                    </a:p>
                  </a:txBody>
                  <a:tcPr/>
                </a:tc>
                <a:tc>
                  <a:txBody>
                    <a:bodyPr/>
                    <a:lstStyle/>
                    <a:p>
                      <a:pPr algn="r"/>
                      <a:r>
                        <a:rPr kumimoji="1" lang="en-US" altLang="ja-JP" dirty="0"/>
                        <a:t>92.7</a:t>
                      </a:r>
                      <a:endParaRPr kumimoji="1" lang="ja-JP" altLang="en-US" dirty="0"/>
                    </a:p>
                  </a:txBody>
                  <a:tcPr/>
                </a:tc>
                <a:tc>
                  <a:txBody>
                    <a:bodyPr/>
                    <a:lstStyle/>
                    <a:p>
                      <a:pPr algn="r"/>
                      <a:r>
                        <a:rPr kumimoji="1" lang="en-US" altLang="ja-JP" dirty="0"/>
                        <a:t>92.8</a:t>
                      </a:r>
                      <a:endParaRPr kumimoji="1" lang="ja-JP" altLang="en-US" dirty="0"/>
                    </a:p>
                  </a:txBody>
                  <a:tcPr/>
                </a:tc>
                <a:tc>
                  <a:txBody>
                    <a:bodyPr/>
                    <a:lstStyle/>
                    <a:p>
                      <a:pPr algn="r"/>
                      <a:r>
                        <a:rPr kumimoji="1" lang="en-US" altLang="ja-JP" dirty="0"/>
                        <a:t>96.9</a:t>
                      </a:r>
                      <a:endParaRPr kumimoji="1" lang="ja-JP" altLang="en-US" dirty="0"/>
                    </a:p>
                  </a:txBody>
                  <a:tcPr/>
                </a:tc>
                <a:tc>
                  <a:txBody>
                    <a:bodyPr/>
                    <a:lstStyle/>
                    <a:p>
                      <a:pPr algn="r"/>
                      <a:r>
                        <a:rPr kumimoji="1" lang="en-US" altLang="ja-JP" dirty="0"/>
                        <a:t>94.9</a:t>
                      </a:r>
                      <a:endParaRPr kumimoji="1" lang="ja-JP" altLang="en-US" dirty="0"/>
                    </a:p>
                  </a:txBody>
                  <a:tcPr/>
                </a:tc>
                <a:extLst>
                  <a:ext uri="{0D108BD9-81ED-4DB2-BD59-A6C34878D82A}">
                    <a16:rowId xmlns:a16="http://schemas.microsoft.com/office/drawing/2014/main" val="819321824"/>
                  </a:ext>
                </a:extLst>
              </a:tr>
              <a:tr h="370840">
                <a:tc>
                  <a:txBody>
                    <a:bodyPr/>
                    <a:lstStyle/>
                    <a:p>
                      <a:r>
                        <a:rPr kumimoji="1" lang="ja-JP" altLang="en-US" sz="1400" b="1" dirty="0"/>
                        <a:t>訪問件数（延数）（件）</a:t>
                      </a:r>
                    </a:p>
                  </a:txBody>
                  <a:tcPr/>
                </a:tc>
                <a:tc>
                  <a:txBody>
                    <a:bodyPr/>
                    <a:lstStyle/>
                    <a:p>
                      <a:pPr algn="r"/>
                      <a:r>
                        <a:rPr kumimoji="1" lang="en-US" altLang="ja-JP" dirty="0"/>
                        <a:t>13,082</a:t>
                      </a:r>
                      <a:endParaRPr kumimoji="1" lang="ja-JP" altLang="en-US" dirty="0"/>
                    </a:p>
                  </a:txBody>
                  <a:tcPr/>
                </a:tc>
                <a:tc>
                  <a:txBody>
                    <a:bodyPr/>
                    <a:lstStyle/>
                    <a:p>
                      <a:pPr algn="r"/>
                      <a:r>
                        <a:rPr kumimoji="1" lang="en-US" altLang="ja-JP" dirty="0"/>
                        <a:t>12,138</a:t>
                      </a:r>
                      <a:endParaRPr kumimoji="1" lang="ja-JP" altLang="en-US" dirty="0"/>
                    </a:p>
                  </a:txBody>
                  <a:tcPr/>
                </a:tc>
                <a:tc>
                  <a:txBody>
                    <a:bodyPr/>
                    <a:lstStyle/>
                    <a:p>
                      <a:pPr algn="r"/>
                      <a:r>
                        <a:rPr kumimoji="1" lang="en-US" altLang="ja-JP" dirty="0"/>
                        <a:t>11,709</a:t>
                      </a:r>
                      <a:endParaRPr kumimoji="1" lang="ja-JP" altLang="en-US" dirty="0"/>
                    </a:p>
                  </a:txBody>
                  <a:tcPr/>
                </a:tc>
                <a:tc>
                  <a:txBody>
                    <a:bodyPr/>
                    <a:lstStyle/>
                    <a:p>
                      <a:pPr algn="r"/>
                      <a:r>
                        <a:rPr kumimoji="1" lang="en-US" altLang="ja-JP" dirty="0"/>
                        <a:t>3,377</a:t>
                      </a:r>
                      <a:endParaRPr kumimoji="1" lang="ja-JP" altLang="en-US" dirty="0"/>
                    </a:p>
                  </a:txBody>
                  <a:tcPr/>
                </a:tc>
                <a:tc>
                  <a:txBody>
                    <a:bodyPr/>
                    <a:lstStyle/>
                    <a:p>
                      <a:pPr algn="r"/>
                      <a:r>
                        <a:rPr kumimoji="1" lang="en-US" altLang="ja-JP" dirty="0"/>
                        <a:t>4,208</a:t>
                      </a:r>
                      <a:endParaRPr kumimoji="1" lang="ja-JP" altLang="en-US" dirty="0"/>
                    </a:p>
                  </a:txBody>
                  <a:tcPr/>
                </a:tc>
                <a:extLst>
                  <a:ext uri="{0D108BD9-81ED-4DB2-BD59-A6C34878D82A}">
                    <a16:rowId xmlns:a16="http://schemas.microsoft.com/office/drawing/2014/main" val="2028273677"/>
                  </a:ext>
                </a:extLst>
              </a:tr>
              <a:tr h="370840">
                <a:tc>
                  <a:txBody>
                    <a:bodyPr/>
                    <a:lstStyle/>
                    <a:p>
                      <a:r>
                        <a:rPr kumimoji="1" lang="ja-JP" altLang="en-US" sz="1400" b="1" dirty="0"/>
                        <a:t>相談件数（延数）（件）</a:t>
                      </a:r>
                    </a:p>
                  </a:txBody>
                  <a:tcPr/>
                </a:tc>
                <a:tc>
                  <a:txBody>
                    <a:bodyPr/>
                    <a:lstStyle/>
                    <a:p>
                      <a:pPr algn="r"/>
                      <a:r>
                        <a:rPr kumimoji="1" lang="en-US" altLang="ja-JP" dirty="0"/>
                        <a:t>6,113</a:t>
                      </a:r>
                      <a:endParaRPr kumimoji="1" lang="ja-JP" altLang="en-US" dirty="0"/>
                    </a:p>
                  </a:txBody>
                  <a:tcPr/>
                </a:tc>
                <a:tc>
                  <a:txBody>
                    <a:bodyPr/>
                    <a:lstStyle/>
                    <a:p>
                      <a:pPr algn="r"/>
                      <a:r>
                        <a:rPr kumimoji="1" lang="en-US" altLang="ja-JP" dirty="0"/>
                        <a:t>5,915</a:t>
                      </a:r>
                      <a:endParaRPr kumimoji="1" lang="ja-JP" altLang="en-US" dirty="0"/>
                    </a:p>
                  </a:txBody>
                  <a:tcPr/>
                </a:tc>
                <a:tc>
                  <a:txBody>
                    <a:bodyPr/>
                    <a:lstStyle/>
                    <a:p>
                      <a:pPr algn="r"/>
                      <a:r>
                        <a:rPr kumimoji="1" lang="en-US" altLang="ja-JP" dirty="0"/>
                        <a:t>5,826</a:t>
                      </a:r>
                      <a:endParaRPr kumimoji="1" lang="ja-JP" altLang="en-US" dirty="0"/>
                    </a:p>
                  </a:txBody>
                  <a:tcPr/>
                </a:tc>
                <a:tc>
                  <a:txBody>
                    <a:bodyPr/>
                    <a:lstStyle/>
                    <a:p>
                      <a:pPr algn="r"/>
                      <a:r>
                        <a:rPr kumimoji="1" lang="en-US" altLang="ja-JP" dirty="0"/>
                        <a:t>6,189</a:t>
                      </a:r>
                      <a:endParaRPr kumimoji="1" lang="ja-JP" altLang="en-US" dirty="0"/>
                    </a:p>
                  </a:txBody>
                  <a:tcPr/>
                </a:tc>
                <a:tc>
                  <a:txBody>
                    <a:bodyPr/>
                    <a:lstStyle/>
                    <a:p>
                      <a:pPr algn="r"/>
                      <a:r>
                        <a:rPr kumimoji="1" lang="en-US" altLang="ja-JP" dirty="0"/>
                        <a:t>8,528</a:t>
                      </a:r>
                      <a:endParaRPr kumimoji="1" lang="ja-JP" altLang="en-US" dirty="0"/>
                    </a:p>
                  </a:txBody>
                  <a:tcPr/>
                </a:tc>
                <a:extLst>
                  <a:ext uri="{0D108BD9-81ED-4DB2-BD59-A6C34878D82A}">
                    <a16:rowId xmlns:a16="http://schemas.microsoft.com/office/drawing/2014/main" val="2064173544"/>
                  </a:ext>
                </a:extLst>
              </a:tr>
            </a:tbl>
          </a:graphicData>
        </a:graphic>
      </p:graphicFrame>
      <p:sp>
        <p:nvSpPr>
          <p:cNvPr id="7" name="テキスト ボックス 6">
            <a:extLst>
              <a:ext uri="{FF2B5EF4-FFF2-40B4-BE49-F238E27FC236}">
                <a16:creationId xmlns:a16="http://schemas.microsoft.com/office/drawing/2014/main" id="{2F9740B5-09D2-4ADE-B6B8-B6CC61E66393}"/>
              </a:ext>
            </a:extLst>
          </p:cNvPr>
          <p:cNvSpPr txBox="1"/>
          <p:nvPr/>
        </p:nvSpPr>
        <p:spPr>
          <a:xfrm>
            <a:off x="908595" y="3650896"/>
            <a:ext cx="7542838" cy="1569660"/>
          </a:xfrm>
          <a:prstGeom prst="rect">
            <a:avLst/>
          </a:prstGeom>
          <a:noFill/>
          <a:ln>
            <a:solidFill>
              <a:schemeClr val="tx1"/>
            </a:solidFill>
            <a:prstDash val="sysDot"/>
          </a:ln>
        </p:spPr>
        <p:txBody>
          <a:bodyPr wrap="square" rtlCol="0">
            <a:spAutoFit/>
          </a:bodyPr>
          <a:lstStyle/>
          <a:p>
            <a:r>
              <a:rPr kumimoji="1" lang="en-US" altLang="ja-JP" sz="1600" dirty="0">
                <a:solidFill>
                  <a:srgbClr val="0070C0"/>
                </a:solidFill>
              </a:rPr>
              <a:t>※</a:t>
            </a:r>
            <a:r>
              <a:rPr kumimoji="1" lang="ja-JP" altLang="en-US" sz="1600" dirty="0">
                <a:solidFill>
                  <a:srgbClr val="0070C0"/>
                </a:solidFill>
              </a:rPr>
              <a:t>訪問対象世帯は、介護保険や区の高齢者サービスの利用のないひとり暮らし高齢　</a:t>
            </a:r>
            <a:endParaRPr kumimoji="1" lang="en-US" altLang="ja-JP" sz="1600" dirty="0">
              <a:solidFill>
                <a:srgbClr val="0070C0"/>
              </a:solidFill>
            </a:endParaRPr>
          </a:p>
          <a:p>
            <a:r>
              <a:rPr lang="ja-JP" altLang="en-US" sz="1600" dirty="0">
                <a:solidFill>
                  <a:srgbClr val="0070C0"/>
                </a:solidFill>
              </a:rPr>
              <a:t>　</a:t>
            </a:r>
            <a:r>
              <a:rPr kumimoji="1" lang="ja-JP" altLang="en-US" sz="1600" dirty="0">
                <a:solidFill>
                  <a:srgbClr val="0070C0"/>
                </a:solidFill>
              </a:rPr>
              <a:t>者と高齢者のみ世帯です。</a:t>
            </a:r>
            <a:endParaRPr kumimoji="1" lang="en-US" altLang="ja-JP" sz="1600" dirty="0">
              <a:solidFill>
                <a:srgbClr val="0070C0"/>
              </a:solidFill>
            </a:endParaRPr>
          </a:p>
          <a:p>
            <a:r>
              <a:rPr lang="en-US" altLang="ja-JP" sz="1600" dirty="0">
                <a:solidFill>
                  <a:srgbClr val="0070C0"/>
                </a:solidFill>
              </a:rPr>
              <a:t>※</a:t>
            </a:r>
            <a:r>
              <a:rPr lang="ja-JP" altLang="en-US" sz="1600" dirty="0">
                <a:solidFill>
                  <a:srgbClr val="0070C0"/>
                </a:solidFill>
              </a:rPr>
              <a:t>訪問世帯数は、本人及び関係者と戸別訪問や電話訪問により見守りが実施できた　</a:t>
            </a:r>
            <a:endParaRPr lang="en-US" altLang="ja-JP" sz="1600" dirty="0">
              <a:solidFill>
                <a:srgbClr val="0070C0"/>
              </a:solidFill>
            </a:endParaRPr>
          </a:p>
          <a:p>
            <a:r>
              <a:rPr lang="ja-JP" altLang="en-US" sz="1600" dirty="0">
                <a:solidFill>
                  <a:srgbClr val="0070C0"/>
                </a:solidFill>
              </a:rPr>
              <a:t>　世帯数です。</a:t>
            </a:r>
            <a:endParaRPr lang="en-US" altLang="ja-JP" sz="1600" dirty="0">
              <a:solidFill>
                <a:srgbClr val="0070C0"/>
              </a:solidFill>
            </a:endParaRPr>
          </a:p>
          <a:p>
            <a:r>
              <a:rPr kumimoji="1" lang="en-US" altLang="ja-JP" sz="1600" dirty="0">
                <a:solidFill>
                  <a:srgbClr val="0070C0"/>
                </a:solidFill>
              </a:rPr>
              <a:t>※</a:t>
            </a:r>
            <a:r>
              <a:rPr kumimoji="1" lang="ja-JP" altLang="en-US" sz="1600" dirty="0">
                <a:solidFill>
                  <a:srgbClr val="0070C0"/>
                </a:solidFill>
              </a:rPr>
              <a:t>訪問率＝訪問世帯数／訪問対象世帯</a:t>
            </a:r>
            <a:endParaRPr kumimoji="1" lang="en-US" altLang="ja-JP" sz="1600" dirty="0">
              <a:solidFill>
                <a:srgbClr val="0070C0"/>
              </a:solidFill>
            </a:endParaRPr>
          </a:p>
          <a:p>
            <a:r>
              <a:rPr lang="en-US" altLang="ja-JP" sz="1600" dirty="0">
                <a:solidFill>
                  <a:srgbClr val="0070C0"/>
                </a:solidFill>
              </a:rPr>
              <a:t>※</a:t>
            </a:r>
            <a:r>
              <a:rPr lang="ja-JP" altLang="en-US" sz="1600" dirty="0">
                <a:solidFill>
                  <a:srgbClr val="0070C0"/>
                </a:solidFill>
              </a:rPr>
              <a:t>訪問件数は、戸別訪問数です。</a:t>
            </a:r>
            <a:endParaRPr kumimoji="1" lang="ja-JP" altLang="en-US" sz="1600" dirty="0">
              <a:solidFill>
                <a:srgbClr val="0070C0"/>
              </a:solidFill>
            </a:endParaRPr>
          </a:p>
        </p:txBody>
      </p:sp>
      <p:sp>
        <p:nvSpPr>
          <p:cNvPr id="2" name="矢印: 下 1">
            <a:extLst>
              <a:ext uri="{FF2B5EF4-FFF2-40B4-BE49-F238E27FC236}">
                <a16:creationId xmlns:a16="http://schemas.microsoft.com/office/drawing/2014/main" id="{349158F3-9B84-44E6-A218-184527439D63}"/>
              </a:ext>
            </a:extLst>
          </p:cNvPr>
          <p:cNvSpPr/>
          <p:nvPr/>
        </p:nvSpPr>
        <p:spPr>
          <a:xfrm>
            <a:off x="2843808" y="5471796"/>
            <a:ext cx="3456384" cy="621499"/>
          </a:xfrm>
          <a:prstGeom prst="downArrow">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5">
            <a:extLst>
              <a:ext uri="{FF2B5EF4-FFF2-40B4-BE49-F238E27FC236}">
                <a16:creationId xmlns:a16="http://schemas.microsoft.com/office/drawing/2014/main" id="{EE6A5051-20EB-4583-A157-371E837D2E48}"/>
              </a:ext>
            </a:extLst>
          </p:cNvPr>
          <p:cNvSpPr txBox="1">
            <a:spLocks noGrp="1"/>
          </p:cNvSpPr>
          <p:nvPr>
            <p:ph type="title"/>
          </p:nvPr>
        </p:nvSpPr>
        <p:spPr>
          <a:xfrm>
            <a:off x="5126869" y="3244788"/>
            <a:ext cx="3636404" cy="261610"/>
          </a:xfrm>
          <a:prstGeom prst="rect">
            <a:avLst/>
          </a:prstGeom>
          <a:noFill/>
        </p:spPr>
        <p:txBody>
          <a:bodyPr wrap="square" rtlCol="0">
            <a:spAutoFit/>
          </a:bodyPr>
          <a:lstStyle/>
          <a:p>
            <a:r>
              <a:rPr lang="ja-JP" altLang="en-US" sz="1100" dirty="0">
                <a:solidFill>
                  <a:prstClr val="black"/>
                </a:solidFill>
                <a:latin typeface="BIZ UDPゴシック" panose="020B0400000000000000" pitchFamily="50" charset="-128"/>
                <a:ea typeface="BIZ UDPゴシック" panose="020B0400000000000000" pitchFamily="50" charset="-128"/>
              </a:rPr>
              <a:t>出典：港区の保健福祉令和４年度（</a:t>
            </a:r>
            <a:r>
              <a:rPr lang="en-US" altLang="ja-JP" sz="1100" dirty="0">
                <a:solidFill>
                  <a:prstClr val="black"/>
                </a:solidFill>
                <a:latin typeface="BIZ UDPゴシック" panose="020B0400000000000000" pitchFamily="50" charset="-128"/>
                <a:ea typeface="BIZ UDPゴシック" panose="020B0400000000000000" pitchFamily="50" charset="-128"/>
              </a:rPr>
              <a:t>2022</a:t>
            </a:r>
            <a:r>
              <a:rPr lang="ja-JP" altLang="en-US" sz="1100" dirty="0">
                <a:solidFill>
                  <a:prstClr val="black"/>
                </a:solidFill>
                <a:latin typeface="BIZ UDPゴシック" panose="020B0400000000000000" pitchFamily="50" charset="-128"/>
                <a:ea typeface="BIZ UDPゴシック" panose="020B0400000000000000" pitchFamily="50" charset="-128"/>
              </a:rPr>
              <a:t>年度）版 事業概要</a:t>
            </a:r>
          </a:p>
        </p:txBody>
      </p:sp>
      <p:sp>
        <p:nvSpPr>
          <p:cNvPr id="9" name="テキスト ボックス 8">
            <a:extLst>
              <a:ext uri="{FF2B5EF4-FFF2-40B4-BE49-F238E27FC236}">
                <a16:creationId xmlns:a16="http://schemas.microsoft.com/office/drawing/2014/main" id="{959B9448-E7E6-4AFB-BD22-F6D09823E906}"/>
              </a:ext>
            </a:extLst>
          </p:cNvPr>
          <p:cNvSpPr txBox="1"/>
          <p:nvPr/>
        </p:nvSpPr>
        <p:spPr>
          <a:xfrm>
            <a:off x="8546965" y="6238888"/>
            <a:ext cx="319762" cy="307777"/>
          </a:xfrm>
          <a:prstGeom prst="rect">
            <a:avLst/>
          </a:prstGeom>
          <a:noFill/>
        </p:spPr>
        <p:txBody>
          <a:bodyPr wrap="square" rtlCol="0">
            <a:spAutoFit/>
          </a:bodyPr>
          <a:lstStyle/>
          <a:p>
            <a:r>
              <a:rPr lang="ja-JP" altLang="en-US" sz="1400" dirty="0">
                <a:solidFill>
                  <a:prstClr val="black"/>
                </a:solidFill>
                <a:latin typeface="BIZ UDPゴシック" panose="020B0400000000000000" pitchFamily="50" charset="-128"/>
                <a:ea typeface="BIZ UDPゴシック" panose="020B0400000000000000" pitchFamily="50" charset="-128"/>
              </a:rPr>
              <a:t>７</a:t>
            </a:r>
          </a:p>
        </p:txBody>
      </p:sp>
    </p:spTree>
    <p:extLst>
      <p:ext uri="{BB962C8B-B14F-4D97-AF65-F5344CB8AC3E}">
        <p14:creationId xmlns:p14="http://schemas.microsoft.com/office/powerpoint/2010/main" val="20584326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F2B78F9-2E31-481E-8EB8-C9A96AF50FC6}"/>
              </a:ext>
            </a:extLst>
          </p:cNvPr>
          <p:cNvSpPr txBox="1"/>
          <p:nvPr/>
        </p:nvSpPr>
        <p:spPr>
          <a:xfrm>
            <a:off x="539552" y="620688"/>
            <a:ext cx="4464496" cy="400110"/>
          </a:xfrm>
          <a:prstGeom prst="rect">
            <a:avLst/>
          </a:prstGeom>
          <a:noFill/>
        </p:spPr>
        <p:txBody>
          <a:bodyPr wrap="square" rtlCol="0">
            <a:spAutoFit/>
          </a:bodyPr>
          <a:lstStyle/>
          <a:p>
            <a:r>
              <a:rPr kumimoji="1" lang="ja-JP" altLang="en-US" sz="2000" b="1" dirty="0">
                <a:solidFill>
                  <a:schemeClr val="accent5"/>
                </a:solidFill>
              </a:rPr>
              <a:t>訪問によって、つないだ先は・・・・・・・</a:t>
            </a:r>
          </a:p>
        </p:txBody>
      </p:sp>
      <p:sp>
        <p:nvSpPr>
          <p:cNvPr id="5" name="テキスト ボックス 4">
            <a:extLst>
              <a:ext uri="{FF2B5EF4-FFF2-40B4-BE49-F238E27FC236}">
                <a16:creationId xmlns:a16="http://schemas.microsoft.com/office/drawing/2014/main" id="{75AC3CF9-9A70-4B6E-B974-2E7C1FBAC0DE}"/>
              </a:ext>
            </a:extLst>
          </p:cNvPr>
          <p:cNvSpPr txBox="1"/>
          <p:nvPr/>
        </p:nvSpPr>
        <p:spPr>
          <a:xfrm>
            <a:off x="683568" y="1412776"/>
            <a:ext cx="3384376" cy="923330"/>
          </a:xfrm>
          <a:prstGeom prst="rect">
            <a:avLst/>
          </a:prstGeom>
          <a:solidFill>
            <a:schemeClr val="accent2">
              <a:lumMod val="20000"/>
              <a:lumOff val="80000"/>
            </a:schemeClr>
          </a:solidFill>
        </p:spPr>
        <p:txBody>
          <a:bodyPr wrap="square" rtlCol="0">
            <a:spAutoFit/>
          </a:bodyPr>
          <a:lstStyle/>
          <a:p>
            <a:r>
              <a:rPr lang="ja-JP" altLang="en-US" dirty="0"/>
              <a:t>・要介護認定の手続きにつなぐ</a:t>
            </a:r>
            <a:endParaRPr lang="en-US" altLang="ja-JP" dirty="0"/>
          </a:p>
          <a:p>
            <a:r>
              <a:rPr kumimoji="1" lang="ja-JP" altLang="en-US" dirty="0"/>
              <a:t>・地域包括支援センター</a:t>
            </a:r>
            <a:r>
              <a:rPr lang="ja-JP" altLang="en-US" dirty="0"/>
              <a:t>につなぐ</a:t>
            </a:r>
            <a:endParaRPr lang="en-US" altLang="ja-JP" dirty="0"/>
          </a:p>
          <a:p>
            <a:r>
              <a:rPr kumimoji="1" lang="ja-JP" altLang="en-US" dirty="0"/>
              <a:t>・医療機関の受診につなぐ</a:t>
            </a:r>
          </a:p>
        </p:txBody>
      </p:sp>
      <p:pic>
        <p:nvPicPr>
          <p:cNvPr id="8" name="図 7">
            <a:extLst>
              <a:ext uri="{FF2B5EF4-FFF2-40B4-BE49-F238E27FC236}">
                <a16:creationId xmlns:a16="http://schemas.microsoft.com/office/drawing/2014/main" id="{6BC7879F-21CE-49B4-8566-5007981C2101}"/>
              </a:ext>
            </a:extLst>
          </p:cNvPr>
          <p:cNvPicPr>
            <a:picLocks noChangeAspect="1"/>
          </p:cNvPicPr>
          <p:nvPr/>
        </p:nvPicPr>
        <p:blipFill>
          <a:blip r:embed="rId3"/>
          <a:stretch>
            <a:fillRect/>
          </a:stretch>
        </p:blipFill>
        <p:spPr>
          <a:xfrm>
            <a:off x="4339928" y="1242244"/>
            <a:ext cx="4464496" cy="4608512"/>
          </a:xfrm>
          <a:prstGeom prst="rect">
            <a:avLst/>
          </a:prstGeom>
        </p:spPr>
      </p:pic>
      <p:sp>
        <p:nvSpPr>
          <p:cNvPr id="9" name="テキスト ボックス 8">
            <a:extLst>
              <a:ext uri="{FF2B5EF4-FFF2-40B4-BE49-F238E27FC236}">
                <a16:creationId xmlns:a16="http://schemas.microsoft.com/office/drawing/2014/main" id="{20B11FCC-7DD9-4E5E-AE3A-DAF1E613A451}"/>
              </a:ext>
            </a:extLst>
          </p:cNvPr>
          <p:cNvSpPr txBox="1"/>
          <p:nvPr/>
        </p:nvSpPr>
        <p:spPr>
          <a:xfrm>
            <a:off x="667886" y="2525426"/>
            <a:ext cx="3384376" cy="1477328"/>
          </a:xfrm>
          <a:prstGeom prst="rect">
            <a:avLst/>
          </a:prstGeom>
          <a:solidFill>
            <a:schemeClr val="accent2">
              <a:lumMod val="20000"/>
              <a:lumOff val="80000"/>
            </a:schemeClr>
          </a:solidFill>
        </p:spPr>
        <p:txBody>
          <a:bodyPr wrap="square" rtlCol="0">
            <a:spAutoFit/>
          </a:bodyPr>
          <a:lstStyle/>
          <a:p>
            <a:r>
              <a:rPr lang="ja-JP" altLang="en-US" dirty="0"/>
              <a:t>区のサービスの利用を促す</a:t>
            </a:r>
            <a:endParaRPr lang="en-US" altLang="ja-JP" dirty="0"/>
          </a:p>
          <a:p>
            <a:r>
              <a:rPr lang="ja-JP" altLang="en-US" dirty="0"/>
              <a:t>　・緊急通報システム</a:t>
            </a:r>
            <a:endParaRPr lang="en-US" altLang="ja-JP" dirty="0"/>
          </a:p>
          <a:p>
            <a:r>
              <a:rPr lang="ja-JP" altLang="en-US" dirty="0"/>
              <a:t>　・配食サービス</a:t>
            </a:r>
            <a:endParaRPr lang="en-US" altLang="ja-JP" dirty="0"/>
          </a:p>
          <a:p>
            <a:r>
              <a:rPr lang="ja-JP" altLang="en-US" dirty="0"/>
              <a:t>　・救急医療情報キット</a:t>
            </a:r>
            <a:endParaRPr lang="en-US" altLang="ja-JP" dirty="0"/>
          </a:p>
          <a:p>
            <a:r>
              <a:rPr lang="ja-JP" altLang="en-US" dirty="0"/>
              <a:t>　・ごみの戸別収集　　　　など</a:t>
            </a:r>
            <a:endParaRPr lang="en-US" altLang="ja-JP" dirty="0"/>
          </a:p>
        </p:txBody>
      </p:sp>
      <p:sp>
        <p:nvSpPr>
          <p:cNvPr id="10" name="テキスト ボックス 9">
            <a:extLst>
              <a:ext uri="{FF2B5EF4-FFF2-40B4-BE49-F238E27FC236}">
                <a16:creationId xmlns:a16="http://schemas.microsoft.com/office/drawing/2014/main" id="{8B7E76DD-8B0D-47FB-B992-3D1F5BC2C854}"/>
              </a:ext>
            </a:extLst>
          </p:cNvPr>
          <p:cNvSpPr txBox="1"/>
          <p:nvPr/>
        </p:nvSpPr>
        <p:spPr>
          <a:xfrm>
            <a:off x="431540" y="5010300"/>
            <a:ext cx="3888432" cy="830997"/>
          </a:xfrm>
          <a:prstGeom prst="rect">
            <a:avLst/>
          </a:prstGeom>
          <a:solidFill>
            <a:srgbClr val="CCFF99"/>
          </a:solidFill>
        </p:spPr>
        <p:txBody>
          <a:bodyPr wrap="square" rtlCol="0">
            <a:spAutoFit/>
          </a:bodyPr>
          <a:lstStyle/>
          <a:p>
            <a:r>
              <a:rPr kumimoji="1" lang="ja-JP" altLang="en-US" sz="1600" b="1" u="sng" dirty="0">
                <a:solidFill>
                  <a:schemeClr val="accent5"/>
                </a:solidFill>
                <a:latin typeface="ＭＳ 明朝" panose="02020609040205080304" pitchFamily="17" charset="-128"/>
                <a:ea typeface="ＭＳ 明朝" panose="02020609040205080304" pitchFamily="17" charset="-128"/>
              </a:rPr>
              <a:t>このほか、地域との関わりを求める話の場合は、港区社会福祉協議会につなぎ、サロンなどを案内しています。</a:t>
            </a:r>
          </a:p>
        </p:txBody>
      </p:sp>
      <p:sp>
        <p:nvSpPr>
          <p:cNvPr id="11" name="テキスト ボックス 10">
            <a:extLst>
              <a:ext uri="{FF2B5EF4-FFF2-40B4-BE49-F238E27FC236}">
                <a16:creationId xmlns:a16="http://schemas.microsoft.com/office/drawing/2014/main" id="{BD74E2BD-2979-41D9-8BB4-771EE68DB4C4}"/>
              </a:ext>
            </a:extLst>
          </p:cNvPr>
          <p:cNvSpPr txBox="1"/>
          <p:nvPr/>
        </p:nvSpPr>
        <p:spPr>
          <a:xfrm>
            <a:off x="5157239" y="5850756"/>
            <a:ext cx="3672408" cy="338554"/>
          </a:xfrm>
          <a:prstGeom prst="rect">
            <a:avLst/>
          </a:prstGeom>
          <a:noFill/>
        </p:spPr>
        <p:txBody>
          <a:bodyPr wrap="square" rtlCol="0">
            <a:spAutoFit/>
          </a:bodyPr>
          <a:lstStyle/>
          <a:p>
            <a:r>
              <a:rPr kumimoji="1" lang="ja-JP" altLang="en-US" sz="1600" b="1" dirty="0"/>
              <a:t>▲　ふれあい相談員の区民向けチラシ</a:t>
            </a:r>
          </a:p>
        </p:txBody>
      </p:sp>
      <p:sp>
        <p:nvSpPr>
          <p:cNvPr id="12" name="テキスト ボックス 11">
            <a:extLst>
              <a:ext uri="{FF2B5EF4-FFF2-40B4-BE49-F238E27FC236}">
                <a16:creationId xmlns:a16="http://schemas.microsoft.com/office/drawing/2014/main" id="{CF561600-FB2F-4516-84C8-AB673919A705}"/>
              </a:ext>
            </a:extLst>
          </p:cNvPr>
          <p:cNvSpPr txBox="1"/>
          <p:nvPr/>
        </p:nvSpPr>
        <p:spPr>
          <a:xfrm>
            <a:off x="8546965" y="6238888"/>
            <a:ext cx="319762" cy="307777"/>
          </a:xfrm>
          <a:prstGeom prst="rect">
            <a:avLst/>
          </a:prstGeom>
          <a:noFill/>
        </p:spPr>
        <p:txBody>
          <a:bodyPr wrap="square" rtlCol="0">
            <a:spAutoFit/>
          </a:bodyPr>
          <a:lstStyle/>
          <a:p>
            <a:r>
              <a:rPr lang="ja-JP" altLang="en-US" sz="1400" dirty="0">
                <a:solidFill>
                  <a:prstClr val="black"/>
                </a:solidFill>
                <a:latin typeface="BIZ UDPゴシック" panose="020B0400000000000000" pitchFamily="50" charset="-128"/>
                <a:ea typeface="BIZ UDPゴシック" panose="020B0400000000000000" pitchFamily="50" charset="-128"/>
              </a:rPr>
              <a:t>８</a:t>
            </a:r>
          </a:p>
        </p:txBody>
      </p:sp>
    </p:spTree>
    <p:extLst>
      <p:ext uri="{BB962C8B-B14F-4D97-AF65-F5344CB8AC3E}">
        <p14:creationId xmlns:p14="http://schemas.microsoft.com/office/powerpoint/2010/main" val="701844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171450" y="6712524"/>
            <a:ext cx="2632976" cy="461665"/>
          </a:xfrm>
          <a:prstGeom prst="rect">
            <a:avLst/>
          </a:prstGeom>
          <a:noFill/>
        </p:spPr>
        <p:txBody>
          <a:bodyPr wrap="square" rtlCol="0">
            <a:spAutoFit/>
          </a:bodyPr>
          <a:lstStyle/>
          <a:p>
            <a:endParaRPr lang="en-US" altLang="ja-JP" sz="24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412776"/>
            <a:ext cx="7416823" cy="4247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a:extLst>
              <a:ext uri="{FF2B5EF4-FFF2-40B4-BE49-F238E27FC236}">
                <a16:creationId xmlns:a16="http://schemas.microsoft.com/office/drawing/2014/main" id="{32F9498A-5887-4FB5-985F-484E53EACB72}"/>
              </a:ext>
            </a:extLst>
          </p:cNvPr>
          <p:cNvSpPr txBox="1"/>
          <p:nvPr/>
        </p:nvSpPr>
        <p:spPr>
          <a:xfrm>
            <a:off x="1061432" y="548680"/>
            <a:ext cx="5347939" cy="523220"/>
          </a:xfrm>
          <a:prstGeom prst="rect">
            <a:avLst/>
          </a:prstGeom>
          <a:noFill/>
        </p:spPr>
        <p:txBody>
          <a:bodyPr wrap="none" rtlCol="0">
            <a:spAutoFit/>
          </a:bodyPr>
          <a:lstStyle/>
          <a:p>
            <a:r>
              <a:rPr kumimoji="1" lang="ja-JP" altLang="en-US" sz="2800" b="1" dirty="0">
                <a:highlight>
                  <a:srgbClr val="FFFFCC"/>
                </a:highlight>
                <a:latin typeface="HGPｺﾞｼｯｸE" panose="020B0900000000000000" pitchFamily="50" charset="-128"/>
                <a:ea typeface="HGPｺﾞｼｯｸE" panose="020B0900000000000000" pitchFamily="50" charset="-128"/>
              </a:rPr>
              <a:t>地域における見守りのネットワーク</a:t>
            </a:r>
          </a:p>
        </p:txBody>
      </p:sp>
      <p:sp>
        <p:nvSpPr>
          <p:cNvPr id="2" name="四角形: 角を丸くする 1">
            <a:extLst>
              <a:ext uri="{FF2B5EF4-FFF2-40B4-BE49-F238E27FC236}">
                <a16:creationId xmlns:a16="http://schemas.microsoft.com/office/drawing/2014/main" id="{7864006D-41AB-4B93-90C0-6A49D41192F8}"/>
              </a:ext>
            </a:extLst>
          </p:cNvPr>
          <p:cNvSpPr/>
          <p:nvPr/>
        </p:nvSpPr>
        <p:spPr>
          <a:xfrm>
            <a:off x="4047599" y="4005064"/>
            <a:ext cx="1552856" cy="31764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1200" b="1" dirty="0">
                <a:latin typeface="BIZ UDPゴシック" panose="020B0400000000000000" pitchFamily="50" charset="-128"/>
                <a:ea typeface="BIZ UDPゴシック" panose="020B0400000000000000" pitchFamily="50" charset="-128"/>
              </a:rPr>
              <a:t>ふれあい相談員</a:t>
            </a:r>
          </a:p>
        </p:txBody>
      </p:sp>
      <p:sp>
        <p:nvSpPr>
          <p:cNvPr id="3" name="テキスト ボックス 2">
            <a:extLst>
              <a:ext uri="{FF2B5EF4-FFF2-40B4-BE49-F238E27FC236}">
                <a16:creationId xmlns:a16="http://schemas.microsoft.com/office/drawing/2014/main" id="{837D2581-9E50-4B2B-8BA6-3183A91FB641}"/>
              </a:ext>
            </a:extLst>
          </p:cNvPr>
          <p:cNvSpPr txBox="1"/>
          <p:nvPr/>
        </p:nvSpPr>
        <p:spPr>
          <a:xfrm>
            <a:off x="7380312" y="4005064"/>
            <a:ext cx="918280" cy="415498"/>
          </a:xfrm>
          <a:prstGeom prst="rect">
            <a:avLst/>
          </a:prstGeom>
          <a:solidFill>
            <a:schemeClr val="bg1"/>
          </a:solidFill>
        </p:spPr>
        <p:txBody>
          <a:bodyPr wrap="square" rtlCol="0">
            <a:spAutoFit/>
          </a:bodyPr>
          <a:lstStyle/>
          <a:p>
            <a:r>
              <a:rPr kumimoji="1" lang="ja-JP" altLang="en-US" sz="1050" b="1" dirty="0">
                <a:latin typeface="BIZ UDPゴシック" panose="020B0400000000000000" pitchFamily="50" charset="-128"/>
                <a:ea typeface="BIZ UDPゴシック" panose="020B0400000000000000" pitchFamily="50" charset="-128"/>
              </a:rPr>
              <a:t>近隣の方、</a:t>
            </a:r>
            <a:endParaRPr kumimoji="1" lang="en-US" altLang="ja-JP" sz="1050" b="1" dirty="0">
              <a:latin typeface="BIZ UDPゴシック" panose="020B0400000000000000" pitchFamily="50" charset="-128"/>
              <a:ea typeface="BIZ UDPゴシック" panose="020B0400000000000000" pitchFamily="50" charset="-128"/>
            </a:endParaRPr>
          </a:p>
          <a:p>
            <a:r>
              <a:rPr kumimoji="1" lang="ja-JP" altLang="en-US" sz="1050" b="1" dirty="0">
                <a:latin typeface="BIZ UDPゴシック" panose="020B0400000000000000" pitchFamily="50" charset="-128"/>
                <a:ea typeface="BIZ UDPゴシック" panose="020B0400000000000000" pitchFamily="50" charset="-128"/>
              </a:rPr>
              <a:t>自治会・町会</a:t>
            </a:r>
          </a:p>
        </p:txBody>
      </p:sp>
      <p:sp>
        <p:nvSpPr>
          <p:cNvPr id="7" name="テキスト ボックス 6">
            <a:extLst>
              <a:ext uri="{FF2B5EF4-FFF2-40B4-BE49-F238E27FC236}">
                <a16:creationId xmlns:a16="http://schemas.microsoft.com/office/drawing/2014/main" id="{72AE2242-E818-4BD4-93B5-34BB6A72B45E}"/>
              </a:ext>
            </a:extLst>
          </p:cNvPr>
          <p:cNvSpPr txBox="1"/>
          <p:nvPr/>
        </p:nvSpPr>
        <p:spPr>
          <a:xfrm>
            <a:off x="1547664" y="4941168"/>
            <a:ext cx="1008112" cy="253916"/>
          </a:xfrm>
          <a:prstGeom prst="rect">
            <a:avLst/>
          </a:prstGeom>
          <a:solidFill>
            <a:schemeClr val="bg1"/>
          </a:solidFill>
        </p:spPr>
        <p:txBody>
          <a:bodyPr wrap="square" rtlCol="0">
            <a:spAutoFit/>
          </a:bodyPr>
          <a:lstStyle/>
          <a:p>
            <a:r>
              <a:rPr kumimoji="1" lang="ja-JP" altLang="en-US" sz="1050" b="1" dirty="0">
                <a:latin typeface="BIZ UDPゴシック" panose="020B0400000000000000" pitchFamily="50" charset="-128"/>
                <a:ea typeface="BIZ UDPゴシック" panose="020B0400000000000000" pitchFamily="50" charset="-128"/>
              </a:rPr>
              <a:t>警 察 、 消 防</a:t>
            </a:r>
          </a:p>
        </p:txBody>
      </p:sp>
      <p:sp>
        <p:nvSpPr>
          <p:cNvPr id="8" name="テキスト ボックス 7">
            <a:extLst>
              <a:ext uri="{FF2B5EF4-FFF2-40B4-BE49-F238E27FC236}">
                <a16:creationId xmlns:a16="http://schemas.microsoft.com/office/drawing/2014/main" id="{1A1A1AAA-EEBE-4B3C-84A3-B2BB815AE590}"/>
              </a:ext>
            </a:extLst>
          </p:cNvPr>
          <p:cNvSpPr txBox="1"/>
          <p:nvPr/>
        </p:nvSpPr>
        <p:spPr>
          <a:xfrm>
            <a:off x="8546965" y="6238888"/>
            <a:ext cx="319762" cy="307777"/>
          </a:xfrm>
          <a:prstGeom prst="rect">
            <a:avLst/>
          </a:prstGeom>
          <a:noFill/>
        </p:spPr>
        <p:txBody>
          <a:bodyPr wrap="square" rtlCol="0">
            <a:spAutoFit/>
          </a:bodyPr>
          <a:lstStyle/>
          <a:p>
            <a:r>
              <a:rPr lang="ja-JP" altLang="en-US" sz="1400" dirty="0">
                <a:solidFill>
                  <a:prstClr val="black"/>
                </a:solidFill>
                <a:latin typeface="BIZ UDPゴシック" panose="020B0400000000000000" pitchFamily="50" charset="-128"/>
                <a:ea typeface="BIZ UDPゴシック" panose="020B0400000000000000" pitchFamily="50" charset="-128"/>
              </a:rPr>
              <a:t>９</a:t>
            </a:r>
          </a:p>
        </p:txBody>
      </p:sp>
      <p:sp>
        <p:nvSpPr>
          <p:cNvPr id="9" name="テキスト ボックス 8">
            <a:extLst>
              <a:ext uri="{FF2B5EF4-FFF2-40B4-BE49-F238E27FC236}">
                <a16:creationId xmlns:a16="http://schemas.microsoft.com/office/drawing/2014/main" id="{F414541B-9015-43FC-86F3-B99116B03FF6}"/>
              </a:ext>
            </a:extLst>
          </p:cNvPr>
          <p:cNvSpPr txBox="1"/>
          <p:nvPr/>
        </p:nvSpPr>
        <p:spPr>
          <a:xfrm>
            <a:off x="5370986" y="5770742"/>
            <a:ext cx="3744416" cy="276999"/>
          </a:xfrm>
          <a:prstGeom prst="rect">
            <a:avLst/>
          </a:prstGeom>
          <a:noFill/>
        </p:spPr>
        <p:txBody>
          <a:bodyPr wrap="square" rtlCol="0">
            <a:spAutoFit/>
          </a:bodyPr>
          <a:lstStyle/>
          <a:p>
            <a:r>
              <a:rPr kumimoji="1" lang="ja-JP" altLang="en-US" sz="1200" b="1" dirty="0"/>
              <a:t>出典：港区地域保健福祉計画（令和</a:t>
            </a:r>
            <a:r>
              <a:rPr kumimoji="1" lang="en-US" altLang="ja-JP" sz="1200" b="1" dirty="0"/>
              <a:t>3</a:t>
            </a:r>
            <a:r>
              <a:rPr kumimoji="1" lang="ja-JP" altLang="en-US" sz="1200" b="1" dirty="0"/>
              <a:t>年</a:t>
            </a:r>
            <a:r>
              <a:rPr kumimoji="1" lang="en-US" altLang="ja-JP" sz="1200" b="1" dirty="0"/>
              <a:t>2</a:t>
            </a:r>
            <a:r>
              <a:rPr kumimoji="1" lang="ja-JP" altLang="en-US" sz="1200" b="1" dirty="0"/>
              <a:t>月）</a:t>
            </a:r>
          </a:p>
        </p:txBody>
      </p:sp>
    </p:spTree>
    <p:extLst>
      <p:ext uri="{BB962C8B-B14F-4D97-AF65-F5344CB8AC3E}">
        <p14:creationId xmlns:p14="http://schemas.microsoft.com/office/powerpoint/2010/main" val="262818425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エッセンシャル">
  <a:themeElements>
    <a:clrScheme name="エッセンシャル">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エッセンシャル">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エッセンシャル">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ウィスプ">
  <a:themeElements>
    <a:clrScheme name="ウィスプ">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ウィスプ">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ィスプ">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6489</TotalTime>
  <Words>1281</Words>
  <Application>Microsoft Office PowerPoint</Application>
  <PresentationFormat>画面に合わせる (4:3)</PresentationFormat>
  <Paragraphs>154</Paragraphs>
  <Slides>13</Slides>
  <Notes>13</Notes>
  <HiddenSlides>0</HiddenSlides>
  <MMClips>0</MMClips>
  <ScaleCrop>false</ScaleCrop>
  <HeadingPairs>
    <vt:vector size="8" baseType="variant">
      <vt:variant>
        <vt:lpstr>使用されているフォント</vt:lpstr>
      </vt:variant>
      <vt:variant>
        <vt:i4>19</vt:i4>
      </vt:variant>
      <vt:variant>
        <vt:lpstr>テーマ</vt:lpstr>
      </vt:variant>
      <vt:variant>
        <vt:i4>2</vt:i4>
      </vt:variant>
      <vt:variant>
        <vt:lpstr>埋め込まれた OLE サーバー</vt:lpstr>
      </vt:variant>
      <vt:variant>
        <vt:i4>1</vt:i4>
      </vt:variant>
      <vt:variant>
        <vt:lpstr>スライド タイトル</vt:lpstr>
      </vt:variant>
      <vt:variant>
        <vt:i4>13</vt:i4>
      </vt:variant>
    </vt:vector>
  </HeadingPairs>
  <TitlesOfParts>
    <vt:vector size="35" baseType="lpstr">
      <vt:lpstr>BIZ UDPゴシック</vt:lpstr>
      <vt:lpstr>BIZ UDP明朝 Medium</vt:lpstr>
      <vt:lpstr>BIZ UDゴシック</vt:lpstr>
      <vt:lpstr>HGPｺﾞｼｯｸE</vt:lpstr>
      <vt:lpstr>HGP創英角ﾎﾟｯﾌﾟ体</vt:lpstr>
      <vt:lpstr>HGSｺﾞｼｯｸM</vt:lpstr>
      <vt:lpstr>HGS創英角ｺﾞｼｯｸUB</vt:lpstr>
      <vt:lpstr>HGS明朝E</vt:lpstr>
      <vt:lpstr>HG丸ｺﾞｼｯｸM-PRO</vt:lpstr>
      <vt:lpstr>ＭＳ Ｐゴシック</vt:lpstr>
      <vt:lpstr>ＭＳ 明朝</vt:lpstr>
      <vt:lpstr>UD デジタル 教科書体 N-B</vt:lpstr>
      <vt:lpstr>UD デジタル 教科書体 NK-B</vt:lpstr>
      <vt:lpstr>メイリオ</vt:lpstr>
      <vt:lpstr>Arial</vt:lpstr>
      <vt:lpstr>Arial Black</vt:lpstr>
      <vt:lpstr>Calibri</vt:lpstr>
      <vt:lpstr>Century Gothic</vt:lpstr>
      <vt:lpstr>Wingdings 3</vt:lpstr>
      <vt:lpstr>エッセンシャル</vt:lpstr>
      <vt:lpstr>ウィスプ</vt:lpstr>
      <vt:lpstr>Slide</vt:lpstr>
      <vt:lpstr>  第５９回社会福祉セミナー    令和５年７月９日(日） 　　　　　講座③「攻めの公助」の事例に学ぶ 　　　　　　　　　　　　　　　　～ 自治体行政における挑戦 ～</vt:lpstr>
      <vt:lpstr>PowerPoint プレゼンテーション</vt:lpstr>
      <vt:lpstr>PowerPoint プレゼンテーション</vt:lpstr>
      <vt:lpstr>出典：港区政策創造研究所「港区人口推計」（令和５年３月）</vt:lpstr>
      <vt:lpstr>PowerPoint プレゼンテーション</vt:lpstr>
      <vt:lpstr>▲　ふれあい相談員の区民向けチラシ</vt:lpstr>
      <vt:lpstr>出典：港区の保健福祉令和４年度（2022年度）版 事業概要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区政情報課</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a0003585</dc:creator>
  <cp:lastModifiedBy>横山 小春</cp:lastModifiedBy>
  <cp:revision>456</cp:revision>
  <cp:lastPrinted>2023-06-15T13:39:30Z</cp:lastPrinted>
  <dcterms:created xsi:type="dcterms:W3CDTF">2017-06-22T23:58:40Z</dcterms:created>
  <dcterms:modified xsi:type="dcterms:W3CDTF">2023-06-26T00:48:05Z</dcterms:modified>
</cp:coreProperties>
</file>